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10287000" cx="18288000"/>
  <p:notesSz cx="6858000" cy="9144000"/>
  <p:embeddedFontLst>
    <p:embeddedFont>
      <p:font typeface="Jua"/>
      <p:regular r:id="rId54"/>
    </p:embeddedFont>
    <p:embeddedFont>
      <p:font typeface="Poor Story"/>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51">
          <p15:clr>
            <a:srgbClr val="A4A3A4"/>
          </p15:clr>
        </p15:guide>
        <p15:guide id="2" pos="5840">
          <p15:clr>
            <a:srgbClr val="A4A3A4"/>
          </p15:clr>
        </p15:guide>
        <p15:guide id="3" pos="760">
          <p15:clr>
            <a:srgbClr val="747775"/>
          </p15:clr>
        </p15:guide>
      </p15:sldGuideLst>
    </p:ext>
    <p:ext uri="GoogleSlidesCustomDataVersion2">
      <go:slidesCustomData xmlns:go="http://customooxmlschemas.google.com/" r:id="rId56" roundtripDataSignature="AMtx7miyEcOEytbUwLyzO3ZgYIkgqDFY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51" orient="horz"/>
        <p:guide pos="5840"/>
        <p:guide pos="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oorStory-regular.fntdata"/><Relationship Id="rId10" Type="http://schemas.openxmlformats.org/officeDocument/2006/relationships/slide" Target="slides/slide5.xml"/><Relationship Id="rId54" Type="http://schemas.openxmlformats.org/officeDocument/2006/relationships/font" Target="fonts/Jua-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bda994deb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2bda994deb_1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bda994de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2bda994deb_1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bda994deb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2bda994deb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bda994deb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32bda994deb_1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bda994deb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2bda994deb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bda994deb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2bda994deb_3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2bda994deb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2bda994deb_3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2bda994deb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2bda994deb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bda994deb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2bda994deb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bda994deb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2bda994deb_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bda994deb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2bda994deb_3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c66742b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32c66742b8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bda994deb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2bda994deb_3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2bda994deb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2bda994deb_3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2cc2e609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32cc2e609aa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2bda994deb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2bda994deb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bda994deb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2bda994deb_2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2bda994deb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32bda994deb_2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2bda994deb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32bda994deb_2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2bda994deb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32bda994deb_2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2bda994deb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32bda994deb_6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2bda994de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32bda994deb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2bda994deb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2bda994deb_5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2fc2fd8f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32fc2fd8fd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2fc2fd8fd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32fc2fd8fd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2fc2fd8fd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32fc2fd8fda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3073b9cd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33073b9cd2d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3073b9cd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33073b9cd2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2bda994de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32bda994deb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2f4002da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32f4002da5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2f4002da5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32f4002da5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2bda994deb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32bda994deb_1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2cc2e609a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32cc2e609aa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2bda994deb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32bda994deb_5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bda994de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2bda994deb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bda994de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2bda994deb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bda994deb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2bda994deb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2bda994deb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2bda994deb_1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bda994deb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32bda994deb_1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1"/>
          <p:cNvSpPr/>
          <p:nvPr>
            <p:ph idx="2" type="pic"/>
          </p:nvPr>
        </p:nvSpPr>
        <p:spPr>
          <a:xfrm>
            <a:off x="1792288" y="612775"/>
            <a:ext cx="5486400" cy="4114800"/>
          </a:xfrm>
          <a:prstGeom prst="rect">
            <a:avLst/>
          </a:prstGeom>
          <a:noFill/>
          <a:ln>
            <a:noFill/>
          </a:ln>
        </p:spPr>
      </p:sp>
      <p:sp>
        <p:nvSpPr>
          <p:cNvPr id="64" name="Google Shape;64;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7.png"/><Relationship Id="rId13" Type="http://schemas.openxmlformats.org/officeDocument/2006/relationships/image" Target="../media/image74.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0.png"/><Relationship Id="rId15" Type="http://schemas.openxmlformats.org/officeDocument/2006/relationships/image" Target="../media/image3.png"/><Relationship Id="rId1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42.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4.png"/><Relationship Id="rId13" Type="http://schemas.openxmlformats.org/officeDocument/2006/relationships/image" Target="../media/image69.png"/><Relationship Id="rId12"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66.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11.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4.png"/><Relationship Id="rId12"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34.png"/><Relationship Id="rId13" Type="http://schemas.openxmlformats.org/officeDocument/2006/relationships/image" Target="../media/image81.png"/><Relationship Id="rId12"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5.png"/><Relationship Id="rId14" Type="http://schemas.openxmlformats.org/officeDocument/2006/relationships/image" Target="../media/image83.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84.png"/><Relationship Id="rId13" Type="http://schemas.openxmlformats.org/officeDocument/2006/relationships/image" Target="../media/image43.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7.png"/><Relationship Id="rId14"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128.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124.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18.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95.png"/><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4" Type="http://schemas.openxmlformats.org/officeDocument/2006/relationships/image" Target="../media/image110.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123.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7.png"/><Relationship Id="rId13"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24.png"/><Relationship Id="rId15" Type="http://schemas.openxmlformats.org/officeDocument/2006/relationships/image" Target="../media/image19.png"/><Relationship Id="rId14"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20.png"/><Relationship Id="rId8" Type="http://schemas.openxmlformats.org/officeDocument/2006/relationships/image" Target="../media/image18.png"/></Relationships>
</file>

<file path=ppt/slides/_rels/slide20.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91.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1.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92.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92.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97.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94.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5.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95.png"/><Relationship Id="rId12"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6.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34.png"/><Relationship Id="rId13" Type="http://schemas.openxmlformats.org/officeDocument/2006/relationships/image" Target="../media/image98.png"/><Relationship Id="rId12"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5.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5.png"/></Relationships>
</file>

<file path=ppt/slides/_rels/slide2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28.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43.png"/><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2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148.png"/><Relationship Id="rId12"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3.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2.png"/><Relationship Id="rId13" Type="http://schemas.openxmlformats.org/officeDocument/2006/relationships/image" Target="../media/image105.png"/><Relationship Id="rId12"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34.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5.png"/></Relationships>
</file>

<file path=ppt/slides/_rels/slide30.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149.png"/><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5" Type="http://schemas.openxmlformats.org/officeDocument/2006/relationships/image" Target="../media/image37.png"/><Relationship Id="rId1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31.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37.png"/><Relationship Id="rId12"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4" Type="http://schemas.openxmlformats.org/officeDocument/2006/relationships/image" Target="../media/image13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32.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149.png"/><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5" Type="http://schemas.openxmlformats.org/officeDocument/2006/relationships/image" Target="../media/image147.png"/><Relationship Id="rId14" Type="http://schemas.openxmlformats.org/officeDocument/2006/relationships/image" Target="../media/image37.png"/><Relationship Id="rId16"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33.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149.png"/><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84.png"/><Relationship Id="rId15" Type="http://schemas.openxmlformats.org/officeDocument/2006/relationships/image" Target="../media/image145.png"/><Relationship Id="rId14" Type="http://schemas.openxmlformats.org/officeDocument/2006/relationships/image" Target="../media/image37.png"/><Relationship Id="rId16"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87.png"/></Relationships>
</file>

<file path=ppt/slides/_rels/slide3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35.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34.png"/><Relationship Id="rId13" Type="http://schemas.openxmlformats.org/officeDocument/2006/relationships/image" Target="../media/image106.png"/><Relationship Id="rId12"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5.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5.png"/></Relationships>
</file>

<file path=ppt/slides/_rels/slide36.xml.rels><?xml version="1.0" encoding="UTF-8" standalone="yes"?><Relationships xmlns="http://schemas.openxmlformats.org/package/2006/relationships"><Relationship Id="rId11" Type="http://schemas.openxmlformats.org/officeDocument/2006/relationships/image" Target="../media/image107.png"/><Relationship Id="rId10"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3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08.png"/><Relationship Id="rId12" Type="http://schemas.openxmlformats.org/officeDocument/2006/relationships/image" Target="../media/image141.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4" Type="http://schemas.openxmlformats.org/officeDocument/2006/relationships/image" Target="../media/image109.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38.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3.png"/><Relationship Id="rId12"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39.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3.png"/><Relationship Id="rId13" Type="http://schemas.openxmlformats.org/officeDocument/2006/relationships/image" Target="../media/image112.png"/><Relationship Id="rId12" Type="http://schemas.openxmlformats.org/officeDocument/2006/relationships/image" Target="../media/image111.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86.png"/><Relationship Id="rId12"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37.png"/></Relationships>
</file>

<file path=ppt/slides/_rels/slide40.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3.png"/><Relationship Id="rId12" Type="http://schemas.openxmlformats.org/officeDocument/2006/relationships/image" Target="../media/image114.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41.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3.png"/><Relationship Id="rId13" Type="http://schemas.openxmlformats.org/officeDocument/2006/relationships/image" Target="../media/image116.png"/><Relationship Id="rId12"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42.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3.png"/><Relationship Id="rId13" Type="http://schemas.openxmlformats.org/officeDocument/2006/relationships/image" Target="../media/image138.png"/><Relationship Id="rId12" Type="http://schemas.openxmlformats.org/officeDocument/2006/relationships/image" Target="../media/image117.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43.xml.rels><?xml version="1.0" encoding="UTF-8" standalone="yes"?><Relationships xmlns="http://schemas.openxmlformats.org/package/2006/relationships"><Relationship Id="rId20" Type="http://schemas.openxmlformats.org/officeDocument/2006/relationships/image" Target="../media/image127.png"/><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20.png"/><Relationship Id="rId12" Type="http://schemas.openxmlformats.org/officeDocument/2006/relationships/image" Target="../media/image118.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5" Type="http://schemas.openxmlformats.org/officeDocument/2006/relationships/image" Target="../media/image112.png"/><Relationship Id="rId14" Type="http://schemas.openxmlformats.org/officeDocument/2006/relationships/image" Target="../media/image121.png"/><Relationship Id="rId17" Type="http://schemas.openxmlformats.org/officeDocument/2006/relationships/image" Target="../media/image138.png"/><Relationship Id="rId16" Type="http://schemas.openxmlformats.org/officeDocument/2006/relationships/image" Target="../media/image116.png"/><Relationship Id="rId5" Type="http://schemas.openxmlformats.org/officeDocument/2006/relationships/image" Target="../media/image38.png"/><Relationship Id="rId19" Type="http://schemas.openxmlformats.org/officeDocument/2006/relationships/image" Target="../media/image144.png"/><Relationship Id="rId6" Type="http://schemas.openxmlformats.org/officeDocument/2006/relationships/image" Target="../media/image7.png"/><Relationship Id="rId18" Type="http://schemas.openxmlformats.org/officeDocument/2006/relationships/image" Target="../media/image125.png"/><Relationship Id="rId7" Type="http://schemas.openxmlformats.org/officeDocument/2006/relationships/image" Target="../media/image12.png"/><Relationship Id="rId8" Type="http://schemas.openxmlformats.org/officeDocument/2006/relationships/image" Target="../media/image102.png"/></Relationships>
</file>

<file path=ppt/slides/_rels/slide4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31.png"/><Relationship Id="rId12" Type="http://schemas.openxmlformats.org/officeDocument/2006/relationships/image" Target="../media/image130.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5" Type="http://schemas.openxmlformats.org/officeDocument/2006/relationships/image" Target="../media/image132.png"/><Relationship Id="rId14" Type="http://schemas.openxmlformats.org/officeDocument/2006/relationships/image" Target="../media/image129.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45.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4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34.png"/><Relationship Id="rId12" Type="http://schemas.openxmlformats.org/officeDocument/2006/relationships/image" Target="../media/image133.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4" Type="http://schemas.openxmlformats.org/officeDocument/2006/relationships/image" Target="../media/image136.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4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48.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39.png"/><Relationship Id="rId12"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5.png"/><Relationship Id="rId15" Type="http://schemas.openxmlformats.org/officeDocument/2006/relationships/image" Target="../media/image140.png"/><Relationship Id="rId14" Type="http://schemas.openxmlformats.org/officeDocument/2006/relationships/image" Target="../media/image137.png"/><Relationship Id="rId17" Type="http://schemas.openxmlformats.org/officeDocument/2006/relationships/image" Target="../media/image143.png"/><Relationship Id="rId16" Type="http://schemas.openxmlformats.org/officeDocument/2006/relationships/image" Target="../media/image142.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2.png"/></Relationships>
</file>

<file path=ppt/slides/_rels/slide5.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5.png"/><Relationship Id="rId13" Type="http://schemas.openxmlformats.org/officeDocument/2006/relationships/image" Target="../media/image68.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49.png"/><Relationship Id="rId9" Type="http://schemas.openxmlformats.org/officeDocument/2006/relationships/image" Target="../media/image38.png"/><Relationship Id="rId15" Type="http://schemas.openxmlformats.org/officeDocument/2006/relationships/image" Target="../media/image53.png"/><Relationship Id="rId14" Type="http://schemas.openxmlformats.org/officeDocument/2006/relationships/image" Target="../media/image54.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47.png"/><Relationship Id="rId8" Type="http://schemas.openxmlformats.org/officeDocument/2006/relationships/image" Target="../media/image51.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5.png"/><Relationship Id="rId13" Type="http://schemas.openxmlformats.org/officeDocument/2006/relationships/image" Target="../media/image59.png"/><Relationship Id="rId12"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49.png"/><Relationship Id="rId9" Type="http://schemas.openxmlformats.org/officeDocument/2006/relationships/image" Target="../media/image38.png"/><Relationship Id="rId14" Type="http://schemas.openxmlformats.org/officeDocument/2006/relationships/image" Target="../media/image56.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47.png"/><Relationship Id="rId8" Type="http://schemas.openxmlformats.org/officeDocument/2006/relationships/image" Target="../media/image51.png"/></Relationships>
</file>

<file path=ppt/slides/_rels/slide7.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4.png"/><Relationship Id="rId13" Type="http://schemas.openxmlformats.org/officeDocument/2006/relationships/image" Target="../media/image62.png"/><Relationship Id="rId12"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8.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4.png"/><Relationship Id="rId13"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61.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_rels/slide9.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4.png"/><Relationship Id="rId13" Type="http://schemas.openxmlformats.org/officeDocument/2006/relationships/image" Target="../media/image77.png"/><Relationship Id="rId12"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80.png"/><Relationship Id="rId5" Type="http://schemas.openxmlformats.org/officeDocument/2006/relationships/image" Target="../media/image38.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rot="-5400000">
            <a:off x="7975600" y="-584200"/>
            <a:ext cx="2590800" cy="19824700"/>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1625600" y="1079500"/>
            <a:ext cx="15189200" cy="8128000"/>
          </a:xfrm>
          <a:prstGeom prst="rect">
            <a:avLst/>
          </a:prstGeom>
          <a:noFill/>
          <a:ln>
            <a:noFill/>
          </a:ln>
          <a:effectLst>
            <a:outerShdw dir="2700000" dist="124950">
              <a:srgbClr val="000000">
                <a:alpha val="14901"/>
              </a:srgbClr>
            </a:outerShdw>
          </a:effectLst>
        </p:spPr>
      </p:pic>
      <p:pic>
        <p:nvPicPr>
          <p:cNvPr id="86" name="Google Shape;86;p1"/>
          <p:cNvPicPr preferRelativeResize="0"/>
          <p:nvPr/>
        </p:nvPicPr>
        <p:blipFill rotWithShape="1">
          <a:blip r:embed="rId5">
            <a:alphaModFix amt="18000"/>
          </a:blip>
          <a:srcRect b="0" l="0" r="0" t="0"/>
          <a:stretch/>
        </p:blipFill>
        <p:spPr>
          <a:xfrm>
            <a:off x="14732000" y="9321800"/>
            <a:ext cx="2705100" cy="723900"/>
          </a:xfrm>
          <a:prstGeom prst="rect">
            <a:avLst/>
          </a:prstGeom>
          <a:noFill/>
          <a:ln>
            <a:noFill/>
          </a:ln>
        </p:spPr>
      </p:pic>
      <p:pic>
        <p:nvPicPr>
          <p:cNvPr id="87" name="Google Shape;87;p1"/>
          <p:cNvPicPr preferRelativeResize="0"/>
          <p:nvPr/>
        </p:nvPicPr>
        <p:blipFill rotWithShape="1">
          <a:blip r:embed="rId6">
            <a:alphaModFix/>
          </a:blip>
          <a:srcRect b="0" l="0" r="0" t="0"/>
          <a:stretch/>
        </p:blipFill>
        <p:spPr>
          <a:xfrm>
            <a:off x="13639800" y="6007100"/>
            <a:ext cx="3975100" cy="3797300"/>
          </a:xfrm>
          <a:prstGeom prst="rect">
            <a:avLst/>
          </a:prstGeom>
          <a:noFill/>
          <a:ln>
            <a:noFill/>
          </a:ln>
          <a:effectLst>
            <a:outerShdw dir="8520000" dist="116936">
              <a:srgbClr val="BFB48A">
                <a:alpha val="25882"/>
              </a:srgbClr>
            </a:outerShdw>
          </a:effectLst>
        </p:spPr>
      </p:pic>
      <p:pic>
        <p:nvPicPr>
          <p:cNvPr id="88" name="Google Shape;88;p1"/>
          <p:cNvPicPr preferRelativeResize="0"/>
          <p:nvPr/>
        </p:nvPicPr>
        <p:blipFill rotWithShape="1">
          <a:blip r:embed="rId7">
            <a:alphaModFix/>
          </a:blip>
          <a:srcRect b="0" l="0" r="0" t="0"/>
          <a:stretch/>
        </p:blipFill>
        <p:spPr>
          <a:xfrm>
            <a:off x="1435100" y="6223000"/>
            <a:ext cx="4152900" cy="3022600"/>
          </a:xfrm>
          <a:prstGeom prst="rect">
            <a:avLst/>
          </a:prstGeom>
          <a:noFill/>
          <a:ln>
            <a:noFill/>
          </a:ln>
          <a:effectLst>
            <a:outerShdw dir="2700000" dist="139472">
              <a:srgbClr val="BFB48A">
                <a:alpha val="24705"/>
              </a:srgbClr>
            </a:outerShdw>
          </a:effectLst>
        </p:spPr>
      </p:pic>
      <p:pic>
        <p:nvPicPr>
          <p:cNvPr id="89" name="Google Shape;89;p1"/>
          <p:cNvPicPr preferRelativeResize="0"/>
          <p:nvPr/>
        </p:nvPicPr>
        <p:blipFill rotWithShape="1">
          <a:blip r:embed="rId8">
            <a:alphaModFix/>
          </a:blip>
          <a:srcRect b="0" l="0" r="0" t="0"/>
          <a:stretch/>
        </p:blipFill>
        <p:spPr>
          <a:xfrm rot="-780000">
            <a:off x="1638300" y="5181600"/>
            <a:ext cx="1651000" cy="1651000"/>
          </a:xfrm>
          <a:prstGeom prst="rect">
            <a:avLst/>
          </a:prstGeom>
          <a:noFill/>
          <a:ln>
            <a:noFill/>
          </a:ln>
          <a:effectLst>
            <a:outerShdw dir="3480000" dist="113870">
              <a:srgbClr val="BFB48A">
                <a:alpha val="38823"/>
              </a:srgbClr>
            </a:outerShdw>
          </a:effectLst>
        </p:spPr>
      </p:pic>
      <p:pic>
        <p:nvPicPr>
          <p:cNvPr id="90" name="Google Shape;90;p1"/>
          <p:cNvPicPr preferRelativeResize="0"/>
          <p:nvPr/>
        </p:nvPicPr>
        <p:blipFill rotWithShape="1">
          <a:blip r:embed="rId9">
            <a:alphaModFix/>
          </a:blip>
          <a:srcRect b="0" l="0" r="0" t="0"/>
          <a:stretch/>
        </p:blipFill>
        <p:spPr>
          <a:xfrm>
            <a:off x="5854700" y="6591300"/>
            <a:ext cx="6565900" cy="774700"/>
          </a:xfrm>
          <a:prstGeom prst="rect">
            <a:avLst/>
          </a:prstGeom>
          <a:noFill/>
          <a:ln>
            <a:noFill/>
          </a:ln>
          <a:effectLst>
            <a:outerShdw dir="2700000" dist="106625">
              <a:srgbClr val="BFB48A">
                <a:alpha val="32941"/>
              </a:srgbClr>
            </a:outerShdw>
          </a:effectLst>
        </p:spPr>
      </p:pic>
      <p:pic>
        <p:nvPicPr>
          <p:cNvPr id="91" name="Google Shape;91;p1"/>
          <p:cNvPicPr preferRelativeResize="0"/>
          <p:nvPr/>
        </p:nvPicPr>
        <p:blipFill rotWithShape="1">
          <a:blip r:embed="rId10">
            <a:alphaModFix/>
          </a:blip>
          <a:srcRect b="0" l="0" r="0" t="0"/>
          <a:stretch/>
        </p:blipFill>
        <p:spPr>
          <a:xfrm>
            <a:off x="1079500" y="2108200"/>
            <a:ext cx="1778000" cy="1257300"/>
          </a:xfrm>
          <a:prstGeom prst="rect">
            <a:avLst/>
          </a:prstGeom>
          <a:noFill/>
          <a:ln>
            <a:noFill/>
          </a:ln>
          <a:effectLst>
            <a:outerShdw dir="2700000" dist="116386">
              <a:srgbClr val="BFB48A">
                <a:alpha val="34901"/>
              </a:srgbClr>
            </a:outerShdw>
          </a:effectLst>
        </p:spPr>
      </p:pic>
      <p:pic>
        <p:nvPicPr>
          <p:cNvPr id="92" name="Google Shape;92;p1"/>
          <p:cNvPicPr preferRelativeResize="0"/>
          <p:nvPr/>
        </p:nvPicPr>
        <p:blipFill rotWithShape="1">
          <a:blip r:embed="rId11">
            <a:alphaModFix/>
          </a:blip>
          <a:srcRect b="0" l="0" r="0" t="0"/>
          <a:stretch/>
        </p:blipFill>
        <p:spPr>
          <a:xfrm>
            <a:off x="-635000" y="850900"/>
            <a:ext cx="1981200" cy="1358900"/>
          </a:xfrm>
          <a:prstGeom prst="rect">
            <a:avLst/>
          </a:prstGeom>
          <a:noFill/>
          <a:ln>
            <a:noFill/>
          </a:ln>
          <a:effectLst>
            <a:outerShdw dir="2700000" dist="73438">
              <a:srgbClr val="000000">
                <a:alpha val="15686"/>
              </a:srgbClr>
            </a:outerShdw>
          </a:effectLst>
        </p:spPr>
      </p:pic>
      <p:pic>
        <p:nvPicPr>
          <p:cNvPr id="93" name="Google Shape;93;p1"/>
          <p:cNvPicPr preferRelativeResize="0"/>
          <p:nvPr/>
        </p:nvPicPr>
        <p:blipFill rotWithShape="1">
          <a:blip r:embed="rId12">
            <a:alphaModFix/>
          </a:blip>
          <a:srcRect b="0" l="0" r="0" t="0"/>
          <a:stretch/>
        </p:blipFill>
        <p:spPr>
          <a:xfrm>
            <a:off x="6985000" y="558800"/>
            <a:ext cx="1231900" cy="1231900"/>
          </a:xfrm>
          <a:prstGeom prst="rect">
            <a:avLst/>
          </a:prstGeom>
          <a:noFill/>
          <a:ln>
            <a:noFill/>
          </a:ln>
          <a:effectLst>
            <a:outerShdw dir="2700000" dist="94288">
              <a:srgbClr val="BFB48A">
                <a:alpha val="33725"/>
              </a:srgbClr>
            </a:outerShdw>
          </a:effectLst>
        </p:spPr>
      </p:pic>
      <p:pic>
        <p:nvPicPr>
          <p:cNvPr id="94" name="Google Shape;94;p1"/>
          <p:cNvPicPr preferRelativeResize="0"/>
          <p:nvPr/>
        </p:nvPicPr>
        <p:blipFill rotWithShape="1">
          <a:blip r:embed="rId12">
            <a:alphaModFix/>
          </a:blip>
          <a:srcRect b="0" l="0" r="0" t="0"/>
          <a:stretch/>
        </p:blipFill>
        <p:spPr>
          <a:xfrm>
            <a:off x="8013700" y="558800"/>
            <a:ext cx="1231900" cy="1231900"/>
          </a:xfrm>
          <a:prstGeom prst="rect">
            <a:avLst/>
          </a:prstGeom>
          <a:noFill/>
          <a:ln>
            <a:noFill/>
          </a:ln>
          <a:effectLst>
            <a:outerShdw dir="2700000" dist="94288">
              <a:srgbClr val="BFB48A">
                <a:alpha val="29803"/>
              </a:srgbClr>
            </a:outerShdw>
          </a:effectLst>
        </p:spPr>
      </p:pic>
      <p:pic>
        <p:nvPicPr>
          <p:cNvPr id="95" name="Google Shape;95;p1"/>
          <p:cNvPicPr preferRelativeResize="0"/>
          <p:nvPr/>
        </p:nvPicPr>
        <p:blipFill rotWithShape="1">
          <a:blip r:embed="rId12">
            <a:alphaModFix/>
          </a:blip>
          <a:srcRect b="0" l="0" r="0" t="0"/>
          <a:stretch/>
        </p:blipFill>
        <p:spPr>
          <a:xfrm>
            <a:off x="9042400" y="558800"/>
            <a:ext cx="1231900" cy="1231900"/>
          </a:xfrm>
          <a:prstGeom prst="rect">
            <a:avLst/>
          </a:prstGeom>
          <a:noFill/>
          <a:ln>
            <a:noFill/>
          </a:ln>
          <a:effectLst>
            <a:outerShdw dir="2700000" dist="94288">
              <a:srgbClr val="BFB48A">
                <a:alpha val="29803"/>
              </a:srgbClr>
            </a:outerShdw>
          </a:effectLst>
        </p:spPr>
      </p:pic>
      <p:pic>
        <p:nvPicPr>
          <p:cNvPr id="96" name="Google Shape;96;p1"/>
          <p:cNvPicPr preferRelativeResize="0"/>
          <p:nvPr/>
        </p:nvPicPr>
        <p:blipFill rotWithShape="1">
          <a:blip r:embed="rId12">
            <a:alphaModFix/>
          </a:blip>
          <a:srcRect b="0" l="0" r="0" t="0"/>
          <a:stretch/>
        </p:blipFill>
        <p:spPr>
          <a:xfrm>
            <a:off x="10083800" y="558800"/>
            <a:ext cx="1231900" cy="1231900"/>
          </a:xfrm>
          <a:prstGeom prst="rect">
            <a:avLst/>
          </a:prstGeom>
          <a:noFill/>
          <a:ln>
            <a:noFill/>
          </a:ln>
          <a:effectLst>
            <a:outerShdw dir="2700000" dist="94288">
              <a:srgbClr val="BFB48A">
                <a:alpha val="29803"/>
              </a:srgbClr>
            </a:outerShdw>
          </a:effectLst>
        </p:spPr>
      </p:pic>
      <p:pic>
        <p:nvPicPr>
          <p:cNvPr id="97" name="Google Shape;97;p1"/>
          <p:cNvPicPr preferRelativeResize="0"/>
          <p:nvPr/>
        </p:nvPicPr>
        <p:blipFill rotWithShape="1">
          <a:blip r:embed="rId13">
            <a:alphaModFix/>
          </a:blip>
          <a:srcRect b="0" l="0" r="0" t="0"/>
          <a:stretch/>
        </p:blipFill>
        <p:spPr>
          <a:xfrm>
            <a:off x="15925800" y="0"/>
            <a:ext cx="711200" cy="1130300"/>
          </a:xfrm>
          <a:prstGeom prst="rect">
            <a:avLst/>
          </a:prstGeom>
          <a:noFill/>
          <a:ln>
            <a:noFill/>
          </a:ln>
          <a:effectLst>
            <a:outerShdw blurRad="4974" dir="2700000" dist="135905">
              <a:srgbClr val="BFB48A">
                <a:alpha val="36862"/>
              </a:srgbClr>
            </a:outerShdw>
          </a:effectLst>
        </p:spPr>
      </p:pic>
      <p:pic>
        <p:nvPicPr>
          <p:cNvPr id="98" name="Google Shape;98;p1"/>
          <p:cNvPicPr preferRelativeResize="0"/>
          <p:nvPr/>
        </p:nvPicPr>
        <p:blipFill rotWithShape="1">
          <a:blip r:embed="rId14">
            <a:alphaModFix/>
          </a:blip>
          <a:srcRect b="0" l="0" r="0" t="0"/>
          <a:stretch/>
        </p:blipFill>
        <p:spPr>
          <a:xfrm>
            <a:off x="13347700" y="5676900"/>
            <a:ext cx="1346200" cy="1816100"/>
          </a:xfrm>
          <a:prstGeom prst="rect">
            <a:avLst/>
          </a:prstGeom>
          <a:noFill/>
          <a:ln>
            <a:noFill/>
          </a:ln>
        </p:spPr>
      </p:pic>
      <p:sp>
        <p:nvSpPr>
          <p:cNvPr id="99" name="Google Shape;99;p1"/>
          <p:cNvSpPr txBox="1"/>
          <p:nvPr/>
        </p:nvSpPr>
        <p:spPr>
          <a:xfrm>
            <a:off x="10198100" y="838200"/>
            <a:ext cx="977900" cy="876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900" u="none" cap="none" strike="noStrike">
                <a:solidFill>
                  <a:srgbClr val="000000"/>
                </a:solidFill>
                <a:latin typeface="Poor Story"/>
                <a:ea typeface="Poor Story"/>
                <a:cs typeface="Poor Story"/>
                <a:sym typeface="Poor Story"/>
              </a:rPr>
              <a:t>7</a:t>
            </a:r>
            <a:endParaRPr>
              <a:latin typeface="Poor Story"/>
              <a:ea typeface="Poor Story"/>
              <a:cs typeface="Poor Story"/>
              <a:sym typeface="Poor Story"/>
            </a:endParaRPr>
          </a:p>
        </p:txBody>
      </p:sp>
      <p:pic>
        <p:nvPicPr>
          <p:cNvPr id="100" name="Google Shape;100;p1"/>
          <p:cNvPicPr preferRelativeResize="0"/>
          <p:nvPr/>
        </p:nvPicPr>
        <p:blipFill rotWithShape="1">
          <a:blip r:embed="rId15">
            <a:alphaModFix/>
          </a:blip>
          <a:srcRect b="0" l="0" r="0" t="0"/>
          <a:stretch/>
        </p:blipFill>
        <p:spPr>
          <a:xfrm>
            <a:off x="1041400" y="2019300"/>
            <a:ext cx="20256500" cy="7988300"/>
          </a:xfrm>
          <a:prstGeom prst="rect">
            <a:avLst/>
          </a:prstGeom>
          <a:noFill/>
          <a:ln>
            <a:noFill/>
          </a:ln>
        </p:spPr>
      </p:pic>
      <p:sp>
        <p:nvSpPr>
          <p:cNvPr id="101" name="Google Shape;101;p1"/>
          <p:cNvSpPr txBox="1"/>
          <p:nvPr/>
        </p:nvSpPr>
        <p:spPr>
          <a:xfrm>
            <a:off x="6629400" y="9601200"/>
            <a:ext cx="5334000" cy="4191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0" i="0" lang="ko-KR" sz="2300" u="none" cap="none" strike="noStrike">
                <a:solidFill>
                  <a:srgbClr val="FFFEF8"/>
                </a:solidFill>
                <a:latin typeface="Arial"/>
                <a:ea typeface="Arial"/>
                <a:cs typeface="Arial"/>
                <a:sym typeface="Arial"/>
              </a:rPr>
              <a:t>4</a:t>
            </a:r>
            <a:r>
              <a:rPr b="1" i="0" lang="ko-KR" sz="2300" u="none" cap="none" strike="noStrike">
                <a:solidFill>
                  <a:srgbClr val="FFFEF8"/>
                </a:solidFill>
                <a:latin typeface="Poor Story"/>
                <a:ea typeface="Poor Story"/>
                <a:cs typeface="Poor Story"/>
                <a:sym typeface="Poor Story"/>
              </a:rPr>
              <a:t>조 </a:t>
            </a:r>
            <a:r>
              <a:rPr b="1" lang="ko-KR" sz="2300">
                <a:solidFill>
                  <a:srgbClr val="FFFEF8"/>
                </a:solidFill>
                <a:latin typeface="Poor Story"/>
                <a:ea typeface="Poor Story"/>
                <a:cs typeface="Poor Story"/>
                <a:sym typeface="Poor Story"/>
              </a:rPr>
              <a:t>수평조  :  김성익 김은성 이선혜 최인화</a:t>
            </a:r>
            <a:endParaRPr b="1">
              <a:latin typeface="Poor Story"/>
              <a:ea typeface="Poor Story"/>
              <a:cs typeface="Poor Story"/>
              <a:sym typeface="Poor Story"/>
            </a:endParaRPr>
          </a:p>
        </p:txBody>
      </p:sp>
      <p:sp>
        <p:nvSpPr>
          <p:cNvPr id="102" name="Google Shape;102;p1"/>
          <p:cNvSpPr txBox="1"/>
          <p:nvPr/>
        </p:nvSpPr>
        <p:spPr>
          <a:xfrm>
            <a:off x="6046400" y="6731000"/>
            <a:ext cx="5916900" cy="5208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lang="ko-KR" sz="2900">
                <a:solidFill>
                  <a:srgbClr val="1C1C1C"/>
                </a:solidFill>
                <a:latin typeface="Poor Story"/>
                <a:ea typeface="Poor Story"/>
                <a:cs typeface="Poor Story"/>
                <a:sym typeface="Poor Story"/>
              </a:rPr>
              <a:t>대구시 </a:t>
            </a:r>
            <a:r>
              <a:rPr b="1" i="0" lang="ko-KR" sz="2900" u="none" cap="none" strike="noStrike">
                <a:solidFill>
                  <a:srgbClr val="1C1C1C"/>
                </a:solidFill>
                <a:latin typeface="Poor Story"/>
                <a:ea typeface="Poor Story"/>
                <a:cs typeface="Poor Story"/>
                <a:sym typeface="Poor Story"/>
              </a:rPr>
              <a:t>기온</a:t>
            </a:r>
            <a:r>
              <a:rPr b="1" lang="ko-KR" sz="2900">
                <a:solidFill>
                  <a:srgbClr val="1C1C1C"/>
                </a:solidFill>
                <a:latin typeface="Poor Story"/>
                <a:ea typeface="Poor Story"/>
                <a:cs typeface="Poor Story"/>
                <a:sym typeface="Poor Story"/>
              </a:rPr>
              <a:t>,</a:t>
            </a:r>
            <a:r>
              <a:rPr b="1" i="0" lang="ko-KR" sz="2900" u="none" cap="none" strike="noStrike">
                <a:solidFill>
                  <a:srgbClr val="1C1C1C"/>
                </a:solidFill>
                <a:latin typeface="Poor Story"/>
                <a:ea typeface="Poor Story"/>
                <a:cs typeface="Poor Story"/>
                <a:sym typeface="Poor Story"/>
              </a:rPr>
              <a:t>에너지, 건강, 범죄 </a:t>
            </a:r>
            <a:r>
              <a:rPr b="1" lang="ko-KR" sz="2900">
                <a:solidFill>
                  <a:srgbClr val="1C1C1C"/>
                </a:solidFill>
                <a:latin typeface="Poor Story"/>
                <a:ea typeface="Poor Story"/>
                <a:cs typeface="Poor Story"/>
                <a:sym typeface="Poor Story"/>
              </a:rPr>
              <a:t>데이터 분석</a:t>
            </a:r>
            <a:endParaRPr b="1">
              <a:latin typeface="Poor Story"/>
              <a:ea typeface="Poor Story"/>
              <a:cs typeface="Poor Story"/>
              <a:sym typeface="Poor Story"/>
            </a:endParaRPr>
          </a:p>
        </p:txBody>
      </p:sp>
      <p:sp>
        <p:nvSpPr>
          <p:cNvPr id="103" name="Google Shape;103;p1"/>
          <p:cNvSpPr txBox="1"/>
          <p:nvPr/>
        </p:nvSpPr>
        <p:spPr>
          <a:xfrm>
            <a:off x="7099300" y="838200"/>
            <a:ext cx="977900" cy="876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900" u="none" cap="none" strike="noStrike">
                <a:solidFill>
                  <a:srgbClr val="000000"/>
                </a:solidFill>
                <a:latin typeface="Poor Story"/>
                <a:ea typeface="Poor Story"/>
                <a:cs typeface="Poor Story"/>
                <a:sym typeface="Poor Story"/>
              </a:rPr>
              <a:t>K</a:t>
            </a:r>
            <a:endParaRPr>
              <a:latin typeface="Poor Story"/>
              <a:ea typeface="Poor Story"/>
              <a:cs typeface="Poor Story"/>
              <a:sym typeface="Poor Story"/>
            </a:endParaRPr>
          </a:p>
        </p:txBody>
      </p:sp>
      <p:sp>
        <p:nvSpPr>
          <p:cNvPr id="104" name="Google Shape;104;p1"/>
          <p:cNvSpPr txBox="1"/>
          <p:nvPr/>
        </p:nvSpPr>
        <p:spPr>
          <a:xfrm>
            <a:off x="8128000" y="838200"/>
            <a:ext cx="977900" cy="876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900" u="none" cap="none" strike="noStrike">
                <a:solidFill>
                  <a:srgbClr val="000000"/>
                </a:solidFill>
                <a:latin typeface="Poor Story"/>
                <a:ea typeface="Poor Story"/>
                <a:cs typeface="Poor Story"/>
                <a:sym typeface="Poor Story"/>
              </a:rPr>
              <a:t>D</a:t>
            </a:r>
            <a:endParaRPr>
              <a:latin typeface="Poor Story"/>
              <a:ea typeface="Poor Story"/>
              <a:cs typeface="Poor Story"/>
              <a:sym typeface="Poor Story"/>
            </a:endParaRPr>
          </a:p>
        </p:txBody>
      </p:sp>
      <p:sp>
        <p:nvSpPr>
          <p:cNvPr id="105" name="Google Shape;105;p1"/>
          <p:cNvSpPr txBox="1"/>
          <p:nvPr/>
        </p:nvSpPr>
        <p:spPr>
          <a:xfrm>
            <a:off x="9283700" y="838200"/>
            <a:ext cx="723900" cy="876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900" u="none" cap="none" strike="noStrike">
                <a:solidFill>
                  <a:srgbClr val="000000"/>
                </a:solidFill>
                <a:latin typeface="Poor Story"/>
                <a:ea typeface="Poor Story"/>
                <a:cs typeface="Poor Story"/>
                <a:sym typeface="Poor Story"/>
              </a:rPr>
              <a:t>T</a:t>
            </a:r>
            <a:endParaRPr>
              <a:latin typeface="Poor Story"/>
              <a:ea typeface="Poor Story"/>
              <a:cs typeface="Poor Story"/>
              <a:sym typeface="Poor Sto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295" name="Shape 295"/>
        <p:cNvGrpSpPr/>
        <p:nvPr/>
      </p:nvGrpSpPr>
      <p:grpSpPr>
        <a:xfrm>
          <a:off x="0" y="0"/>
          <a:ext cx="0" cy="0"/>
          <a:chOff x="0" y="0"/>
          <a:chExt cx="0" cy="0"/>
        </a:xfrm>
      </p:grpSpPr>
      <p:pic>
        <p:nvPicPr>
          <p:cNvPr id="296" name="Google Shape;296;g32bda994deb_1_18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297" name="Google Shape;297;g32bda994deb_1_184"/>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298" name="Google Shape;298;g32bda994deb_1_18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299" name="Google Shape;299;g32bda994deb_1_18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300" name="Google Shape;300;g32bda994deb_1_18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301" name="Google Shape;301;g32bda994deb_1_18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302" name="Google Shape;302;g32bda994deb_1_184"/>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303" name="Google Shape;303;g32bda994deb_1_184"/>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304" name="Google Shape;304;g32bda994deb_1_184"/>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305" name="Google Shape;305;g32bda994deb_1_18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2018년</a:t>
            </a:r>
            <a:endParaRPr>
              <a:latin typeface="Poor Story"/>
              <a:ea typeface="Poor Story"/>
              <a:cs typeface="Poor Story"/>
              <a:sym typeface="Poor Story"/>
            </a:endParaRPr>
          </a:p>
        </p:txBody>
      </p:sp>
      <p:pic>
        <p:nvPicPr>
          <p:cNvPr id="306" name="Google Shape;306;g32bda994deb_1_184"/>
          <p:cNvPicPr preferRelativeResize="0"/>
          <p:nvPr/>
        </p:nvPicPr>
        <p:blipFill>
          <a:blip r:embed="rId11">
            <a:alphaModFix/>
          </a:blip>
          <a:stretch>
            <a:fillRect/>
          </a:stretch>
        </p:blipFill>
        <p:spPr>
          <a:xfrm>
            <a:off x="1700200" y="1544363"/>
            <a:ext cx="3533775" cy="1266825"/>
          </a:xfrm>
          <a:prstGeom prst="rect">
            <a:avLst/>
          </a:prstGeom>
          <a:noFill/>
          <a:ln>
            <a:noFill/>
          </a:ln>
          <a:effectLst>
            <a:outerShdw dir="2700000" dist="127546">
              <a:srgbClr val="000000">
                <a:alpha val="14900"/>
              </a:srgbClr>
            </a:outerShdw>
          </a:effectLst>
        </p:spPr>
      </p:pic>
      <p:pic>
        <p:nvPicPr>
          <p:cNvPr id="307" name="Google Shape;307;g32bda994deb_1_184"/>
          <p:cNvPicPr preferRelativeResize="0"/>
          <p:nvPr/>
        </p:nvPicPr>
        <p:blipFill>
          <a:blip r:embed="rId12">
            <a:alphaModFix/>
          </a:blip>
          <a:stretch>
            <a:fillRect/>
          </a:stretch>
        </p:blipFill>
        <p:spPr>
          <a:xfrm>
            <a:off x="1498600" y="3009900"/>
            <a:ext cx="10015476" cy="5982575"/>
          </a:xfrm>
          <a:prstGeom prst="rect">
            <a:avLst/>
          </a:prstGeom>
          <a:noFill/>
          <a:ln>
            <a:noFill/>
          </a:ln>
          <a:effectLst>
            <a:outerShdw dir="2700000" dist="127546">
              <a:srgbClr val="000000">
                <a:alpha val="14900"/>
              </a:srgbClr>
            </a:outerShdw>
          </a:effectLst>
        </p:spPr>
      </p:pic>
      <p:pic>
        <p:nvPicPr>
          <p:cNvPr id="308" name="Google Shape;308;g32bda994deb_1_184"/>
          <p:cNvPicPr preferRelativeResize="0"/>
          <p:nvPr/>
        </p:nvPicPr>
        <p:blipFill>
          <a:blip r:embed="rId13">
            <a:alphaModFix/>
          </a:blip>
          <a:stretch>
            <a:fillRect/>
          </a:stretch>
        </p:blipFill>
        <p:spPr>
          <a:xfrm>
            <a:off x="5435575" y="2109804"/>
            <a:ext cx="9137651" cy="7051604"/>
          </a:xfrm>
          <a:prstGeom prst="rect">
            <a:avLst/>
          </a:prstGeom>
          <a:noFill/>
          <a:ln>
            <a:noFill/>
          </a:ln>
        </p:spPr>
      </p:pic>
      <p:pic>
        <p:nvPicPr>
          <p:cNvPr id="309" name="Google Shape;309;g32bda994deb_1_184"/>
          <p:cNvPicPr preferRelativeResize="0"/>
          <p:nvPr/>
        </p:nvPicPr>
        <p:blipFill>
          <a:blip r:embed="rId14">
            <a:alphaModFix/>
          </a:blip>
          <a:stretch>
            <a:fillRect/>
          </a:stretch>
        </p:blipFill>
        <p:spPr>
          <a:xfrm>
            <a:off x="7304800" y="2109798"/>
            <a:ext cx="9344525" cy="7250515"/>
          </a:xfrm>
          <a:prstGeom prst="rect">
            <a:avLst/>
          </a:prstGeom>
          <a:noFill/>
          <a:ln>
            <a:noFill/>
          </a:ln>
          <a:effectLst>
            <a:outerShdw dir="2700000" dist="127546">
              <a:srgbClr val="000000">
                <a:alpha val="149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313" name="Shape 313"/>
        <p:cNvGrpSpPr/>
        <p:nvPr/>
      </p:nvGrpSpPr>
      <p:grpSpPr>
        <a:xfrm>
          <a:off x="0" y="0"/>
          <a:ext cx="0" cy="0"/>
          <a:chOff x="0" y="0"/>
          <a:chExt cx="0" cy="0"/>
        </a:xfrm>
      </p:grpSpPr>
      <p:pic>
        <p:nvPicPr>
          <p:cNvPr id="314" name="Google Shape;314;g32bda994deb_1_205"/>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315" name="Google Shape;315;g32bda994deb_1_205"/>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316" name="Google Shape;316;g32bda994deb_1_205"/>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317" name="Google Shape;317;g32bda994deb_1_205"/>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318" name="Google Shape;318;g32bda994deb_1_205"/>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319" name="Google Shape;319;g32bda994deb_1_205"/>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320" name="Google Shape;320;g32bda994deb_1_205"/>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321" name="Google Shape;321;g32bda994deb_1_205"/>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322" name="Google Shape;322;g32bda994deb_1_205"/>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323" name="Google Shape;323;g32bda994deb_1_205"/>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2019년</a:t>
            </a:r>
            <a:endParaRPr>
              <a:latin typeface="Poor Story"/>
              <a:ea typeface="Poor Story"/>
              <a:cs typeface="Poor Story"/>
              <a:sym typeface="Poor Story"/>
            </a:endParaRPr>
          </a:p>
        </p:txBody>
      </p:sp>
      <p:pic>
        <p:nvPicPr>
          <p:cNvPr id="324" name="Google Shape;324;g32bda994deb_1_205"/>
          <p:cNvPicPr preferRelativeResize="0"/>
          <p:nvPr/>
        </p:nvPicPr>
        <p:blipFill>
          <a:blip r:embed="rId11">
            <a:alphaModFix/>
          </a:blip>
          <a:stretch>
            <a:fillRect/>
          </a:stretch>
        </p:blipFill>
        <p:spPr>
          <a:xfrm>
            <a:off x="1700200" y="1544363"/>
            <a:ext cx="3533775" cy="1266825"/>
          </a:xfrm>
          <a:prstGeom prst="rect">
            <a:avLst/>
          </a:prstGeom>
          <a:noFill/>
          <a:ln>
            <a:noFill/>
          </a:ln>
          <a:effectLst>
            <a:outerShdw dir="2700000" dist="127546">
              <a:srgbClr val="000000">
                <a:alpha val="14900"/>
              </a:srgbClr>
            </a:outerShdw>
          </a:effectLst>
        </p:spPr>
      </p:pic>
      <p:pic>
        <p:nvPicPr>
          <p:cNvPr id="325" name="Google Shape;325;g32bda994deb_1_205"/>
          <p:cNvPicPr preferRelativeResize="0"/>
          <p:nvPr/>
        </p:nvPicPr>
        <p:blipFill>
          <a:blip r:embed="rId12">
            <a:alphaModFix/>
          </a:blip>
          <a:stretch>
            <a:fillRect/>
          </a:stretch>
        </p:blipFill>
        <p:spPr>
          <a:xfrm>
            <a:off x="3996610" y="3379674"/>
            <a:ext cx="11179888" cy="4757700"/>
          </a:xfrm>
          <a:prstGeom prst="rect">
            <a:avLst/>
          </a:prstGeom>
          <a:noFill/>
          <a:ln>
            <a:noFill/>
          </a:ln>
          <a:effectLst>
            <a:outerShdw dir="2700000" dist="127546">
              <a:srgbClr val="000000">
                <a:alpha val="149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329" name="Shape 329"/>
        <p:cNvGrpSpPr/>
        <p:nvPr/>
      </p:nvGrpSpPr>
      <p:grpSpPr>
        <a:xfrm>
          <a:off x="0" y="0"/>
          <a:ext cx="0" cy="0"/>
          <a:chOff x="0" y="0"/>
          <a:chExt cx="0" cy="0"/>
        </a:xfrm>
      </p:grpSpPr>
      <p:pic>
        <p:nvPicPr>
          <p:cNvPr id="330" name="Google Shape;330;g32bda994deb_1_22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331" name="Google Shape;331;g32bda994deb_1_223"/>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332" name="Google Shape;332;g32bda994deb_1_223"/>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333" name="Google Shape;333;g32bda994deb_1_22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334" name="Google Shape;334;g32bda994deb_1_22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335" name="Google Shape;335;g32bda994deb_1_22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336" name="Google Shape;336;g32bda994deb_1_223"/>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337" name="Google Shape;337;g32bda994deb_1_223"/>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338" name="Google Shape;338;g32bda994deb_1_223"/>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339" name="Google Shape;339;g32bda994deb_1_223"/>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2023년</a:t>
            </a:r>
            <a:endParaRPr>
              <a:latin typeface="Poor Story"/>
              <a:ea typeface="Poor Story"/>
              <a:cs typeface="Poor Story"/>
              <a:sym typeface="Poor Story"/>
            </a:endParaRPr>
          </a:p>
        </p:txBody>
      </p:sp>
      <p:pic>
        <p:nvPicPr>
          <p:cNvPr id="340" name="Google Shape;340;g32bda994deb_1_223"/>
          <p:cNvPicPr preferRelativeResize="0"/>
          <p:nvPr/>
        </p:nvPicPr>
        <p:blipFill>
          <a:blip r:embed="rId11">
            <a:alphaModFix/>
          </a:blip>
          <a:stretch>
            <a:fillRect/>
          </a:stretch>
        </p:blipFill>
        <p:spPr>
          <a:xfrm>
            <a:off x="3289312" y="2009850"/>
            <a:ext cx="12048625" cy="7057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344" name="Shape 344"/>
        <p:cNvGrpSpPr/>
        <p:nvPr/>
      </p:nvGrpSpPr>
      <p:grpSpPr>
        <a:xfrm>
          <a:off x="0" y="0"/>
          <a:ext cx="0" cy="0"/>
          <a:chOff x="0" y="0"/>
          <a:chExt cx="0" cy="0"/>
        </a:xfrm>
      </p:grpSpPr>
      <p:pic>
        <p:nvPicPr>
          <p:cNvPr id="345" name="Google Shape;345;g32bda994deb_1_292"/>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346" name="Google Shape;346;g32bda994deb_1_292"/>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347" name="Google Shape;347;g32bda994deb_1_292"/>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348" name="Google Shape;348;g32bda994deb_1_292"/>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349" name="Google Shape;349;g32bda994deb_1_292"/>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350" name="Google Shape;350;g32bda994deb_1_292"/>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351" name="Google Shape;351;g32bda994deb_1_292"/>
          <p:cNvPicPr preferRelativeResize="0"/>
          <p:nvPr/>
        </p:nvPicPr>
        <p:blipFill rotWithShape="1">
          <a:blip r:embed="rId8">
            <a:alphaModFix/>
          </a:blip>
          <a:srcRect b="0" l="0" r="0" t="0"/>
          <a:stretch/>
        </p:blipFill>
        <p:spPr>
          <a:xfrm>
            <a:off x="2768500" y="2235200"/>
            <a:ext cx="12738299" cy="6632200"/>
          </a:xfrm>
          <a:prstGeom prst="rect">
            <a:avLst/>
          </a:prstGeom>
          <a:noFill/>
          <a:ln>
            <a:noFill/>
          </a:ln>
        </p:spPr>
      </p:pic>
      <p:pic>
        <p:nvPicPr>
          <p:cNvPr id="352" name="Google Shape;352;g32bda994deb_1_292"/>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353" name="Google Shape;353;g32bda994deb_1_292"/>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354" name="Google Shape;354;g32bda994deb_1_292"/>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355" name="Google Shape;355;g32bda994deb_1_292"/>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결 </a:t>
            </a:r>
            <a:r>
              <a:rPr lang="ko-KR" sz="6100">
                <a:latin typeface="Poor Story"/>
                <a:ea typeface="Poor Story"/>
                <a:cs typeface="Poor Story"/>
                <a:sym typeface="Poor Story"/>
              </a:rPr>
              <a:t>과</a:t>
            </a:r>
            <a:endParaRPr>
              <a:latin typeface="Poor Story"/>
              <a:ea typeface="Poor Story"/>
              <a:cs typeface="Poor Story"/>
              <a:sym typeface="Poor Story"/>
            </a:endParaRPr>
          </a:p>
        </p:txBody>
      </p:sp>
      <p:sp>
        <p:nvSpPr>
          <p:cNvPr id="356" name="Google Shape;356;g32bda994deb_1_292"/>
          <p:cNvSpPr txBox="1"/>
          <p:nvPr/>
        </p:nvSpPr>
        <p:spPr>
          <a:xfrm>
            <a:off x="3559605" y="3017472"/>
            <a:ext cx="11422800" cy="45378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t/>
            </a:r>
            <a:endParaRPr b="1" sz="1800">
              <a:solidFill>
                <a:srgbClr val="81818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200">
                <a:solidFill>
                  <a:schemeClr val="dk1"/>
                </a:solidFill>
                <a:latin typeface="Poor Story"/>
                <a:ea typeface="Poor Story"/>
                <a:cs typeface="Poor Story"/>
                <a:sym typeface="Poor Story"/>
              </a:rPr>
              <a:t> </a:t>
            </a:r>
            <a:r>
              <a:rPr b="1" lang="ko-KR" sz="3500">
                <a:solidFill>
                  <a:schemeClr val="dk1"/>
                </a:solidFill>
                <a:latin typeface="Poor Story"/>
                <a:ea typeface="Poor Story"/>
                <a:cs typeface="Poor Story"/>
                <a:sym typeface="Poor Story"/>
              </a:rPr>
              <a:t>▽ 대구의 기온과 폭염 , 강수량과의 관계는 상관관계가 적었음 </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3500">
                <a:solidFill>
                  <a:schemeClr val="dk1"/>
                </a:solidFill>
                <a:latin typeface="Poor Story"/>
                <a:ea typeface="Poor Story"/>
                <a:cs typeface="Poor Story"/>
                <a:sym typeface="Poor Story"/>
              </a:rPr>
              <a:t>      전국 or 전세계적인 기후변화 관계의 분석필요성 느낌</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3500">
                <a:solidFill>
                  <a:schemeClr val="dk1"/>
                </a:solidFill>
                <a:latin typeface="Poor Story"/>
                <a:ea typeface="Poor Story"/>
                <a:cs typeface="Poor Story"/>
                <a:sym typeface="Poor Story"/>
              </a:rPr>
              <a:t>▲ 대구의 기온이 급격하게 변화했던 년도에 건강 및 에너지 등이    </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3500">
                <a:solidFill>
                  <a:schemeClr val="dk1"/>
                </a:solidFill>
                <a:latin typeface="Poor Story"/>
                <a:ea typeface="Poor Story"/>
                <a:cs typeface="Poor Story"/>
                <a:sym typeface="Poor Story"/>
              </a:rPr>
              <a:t>     기온에 영향을 받음 알수 있었음</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3500">
                <a:solidFill>
                  <a:schemeClr val="dk1"/>
                </a:solidFill>
                <a:latin typeface="Poor Story"/>
                <a:ea typeface="Poor Story"/>
                <a:cs typeface="Poor Story"/>
                <a:sym typeface="Poor Story"/>
              </a:rPr>
              <a:t>  </a:t>
            </a:r>
            <a:endParaRPr b="1" sz="35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360" name="Shape 360"/>
        <p:cNvGrpSpPr/>
        <p:nvPr/>
      </p:nvGrpSpPr>
      <p:grpSpPr>
        <a:xfrm>
          <a:off x="0" y="0"/>
          <a:ext cx="0" cy="0"/>
          <a:chOff x="0" y="0"/>
          <a:chExt cx="0" cy="0"/>
        </a:xfrm>
      </p:grpSpPr>
      <p:pic>
        <p:nvPicPr>
          <p:cNvPr id="361" name="Google Shape;361;p7"/>
          <p:cNvPicPr preferRelativeResize="0"/>
          <p:nvPr/>
        </p:nvPicPr>
        <p:blipFill rotWithShape="1">
          <a:blip r:embed="rId3">
            <a:alphaModFix/>
          </a:blip>
          <a:srcRect b="0" l="0" r="0" t="0"/>
          <a:stretch/>
        </p:blipFill>
        <p:spPr>
          <a:xfrm rot="-5400000">
            <a:off x="7975600" y="939800"/>
            <a:ext cx="2590800" cy="19824700"/>
          </a:xfrm>
          <a:prstGeom prst="rect">
            <a:avLst/>
          </a:prstGeom>
          <a:noFill/>
          <a:ln>
            <a:noFill/>
          </a:ln>
        </p:spPr>
      </p:pic>
      <p:pic>
        <p:nvPicPr>
          <p:cNvPr id="362" name="Google Shape;362;p7"/>
          <p:cNvPicPr preferRelativeResize="0"/>
          <p:nvPr/>
        </p:nvPicPr>
        <p:blipFill rotWithShape="1">
          <a:blip r:embed="rId4">
            <a:alphaModFix/>
          </a:blip>
          <a:srcRect b="0" l="0" r="0" t="0"/>
          <a:stretch/>
        </p:blipFill>
        <p:spPr>
          <a:xfrm>
            <a:off x="1511300" y="-76200"/>
            <a:ext cx="1778000" cy="1257300"/>
          </a:xfrm>
          <a:prstGeom prst="rect">
            <a:avLst/>
          </a:prstGeom>
          <a:noFill/>
          <a:ln>
            <a:noFill/>
          </a:ln>
          <a:effectLst>
            <a:outerShdw dir="2700000" dist="116386">
              <a:srgbClr val="BFB48A">
                <a:alpha val="34901"/>
              </a:srgbClr>
            </a:outerShdw>
          </a:effectLst>
        </p:spPr>
      </p:pic>
      <p:pic>
        <p:nvPicPr>
          <p:cNvPr id="363" name="Google Shape;363;p7"/>
          <p:cNvPicPr preferRelativeResize="0"/>
          <p:nvPr/>
        </p:nvPicPr>
        <p:blipFill rotWithShape="1">
          <a:blip r:embed="rId5">
            <a:alphaModFix/>
          </a:blip>
          <a:srcRect b="0" l="0" r="0" t="0"/>
          <a:stretch/>
        </p:blipFill>
        <p:spPr>
          <a:xfrm>
            <a:off x="-635000" y="800100"/>
            <a:ext cx="1981200" cy="1358900"/>
          </a:xfrm>
          <a:prstGeom prst="rect">
            <a:avLst/>
          </a:prstGeom>
          <a:noFill/>
          <a:ln>
            <a:noFill/>
          </a:ln>
          <a:effectLst>
            <a:outerShdw dir="2700000" dist="73438">
              <a:srgbClr val="000000">
                <a:alpha val="15686"/>
              </a:srgbClr>
            </a:outerShdw>
          </a:effectLst>
        </p:spPr>
      </p:pic>
      <p:pic>
        <p:nvPicPr>
          <p:cNvPr id="364" name="Google Shape;364;p7"/>
          <p:cNvPicPr preferRelativeResize="0"/>
          <p:nvPr/>
        </p:nvPicPr>
        <p:blipFill rotWithShape="1">
          <a:blip r:embed="rId6">
            <a:alphaModFix/>
          </a:blip>
          <a:srcRect b="0" l="0" r="0" t="0"/>
          <a:stretch/>
        </p:blipFill>
        <p:spPr>
          <a:xfrm>
            <a:off x="3499150" y="596900"/>
            <a:ext cx="11302401" cy="1574800"/>
          </a:xfrm>
          <a:prstGeom prst="rect">
            <a:avLst/>
          </a:prstGeom>
          <a:noFill/>
          <a:ln>
            <a:noFill/>
          </a:ln>
          <a:effectLst>
            <a:outerShdw dir="2700000" dist="144801">
              <a:srgbClr val="BFB48A">
                <a:alpha val="32941"/>
              </a:srgbClr>
            </a:outerShdw>
          </a:effectLst>
        </p:spPr>
      </p:pic>
      <p:pic>
        <p:nvPicPr>
          <p:cNvPr id="365" name="Google Shape;365;p7"/>
          <p:cNvPicPr preferRelativeResize="0"/>
          <p:nvPr/>
        </p:nvPicPr>
        <p:blipFill rotWithShape="1">
          <a:blip r:embed="rId4">
            <a:alphaModFix/>
          </a:blip>
          <a:srcRect b="0" l="0" r="0" t="0"/>
          <a:stretch/>
        </p:blipFill>
        <p:spPr>
          <a:xfrm>
            <a:off x="16738600" y="1320800"/>
            <a:ext cx="1778000" cy="1257300"/>
          </a:xfrm>
          <a:prstGeom prst="rect">
            <a:avLst/>
          </a:prstGeom>
          <a:noFill/>
          <a:ln>
            <a:noFill/>
          </a:ln>
          <a:effectLst>
            <a:outerShdw dir="2700000" dist="116386">
              <a:srgbClr val="BFB48A">
                <a:alpha val="34901"/>
              </a:srgbClr>
            </a:outerShdw>
          </a:effectLst>
        </p:spPr>
      </p:pic>
      <p:pic>
        <p:nvPicPr>
          <p:cNvPr id="366" name="Google Shape;366;p7"/>
          <p:cNvPicPr preferRelativeResize="0"/>
          <p:nvPr/>
        </p:nvPicPr>
        <p:blipFill rotWithShape="1">
          <a:blip r:embed="rId7">
            <a:alphaModFix/>
          </a:blip>
          <a:srcRect b="0" l="0" r="0" t="0"/>
          <a:stretch/>
        </p:blipFill>
        <p:spPr>
          <a:xfrm>
            <a:off x="1841500" y="2844800"/>
            <a:ext cx="4597400" cy="6070600"/>
          </a:xfrm>
          <a:prstGeom prst="rect">
            <a:avLst/>
          </a:prstGeom>
          <a:noFill/>
          <a:ln>
            <a:noFill/>
          </a:ln>
          <a:effectLst>
            <a:outerShdw dir="2700000" dist="70636">
              <a:srgbClr val="000000">
                <a:alpha val="14901"/>
              </a:srgbClr>
            </a:outerShdw>
          </a:effectLst>
        </p:spPr>
      </p:pic>
      <p:pic>
        <p:nvPicPr>
          <p:cNvPr id="367" name="Google Shape;367;p7"/>
          <p:cNvPicPr preferRelativeResize="0"/>
          <p:nvPr/>
        </p:nvPicPr>
        <p:blipFill rotWithShape="1">
          <a:blip r:embed="rId7">
            <a:alphaModFix/>
          </a:blip>
          <a:srcRect b="0" l="0" r="0" t="0"/>
          <a:stretch/>
        </p:blipFill>
        <p:spPr>
          <a:xfrm>
            <a:off x="6845300" y="2844800"/>
            <a:ext cx="4597400" cy="6070600"/>
          </a:xfrm>
          <a:prstGeom prst="rect">
            <a:avLst/>
          </a:prstGeom>
          <a:noFill/>
          <a:ln>
            <a:noFill/>
          </a:ln>
          <a:effectLst>
            <a:outerShdw dir="2700000" dist="70636">
              <a:srgbClr val="000000">
                <a:alpha val="14901"/>
              </a:srgbClr>
            </a:outerShdw>
          </a:effectLst>
        </p:spPr>
      </p:pic>
      <p:pic>
        <p:nvPicPr>
          <p:cNvPr id="368" name="Google Shape;368;p7"/>
          <p:cNvPicPr preferRelativeResize="0"/>
          <p:nvPr/>
        </p:nvPicPr>
        <p:blipFill rotWithShape="1">
          <a:blip r:embed="rId7">
            <a:alphaModFix/>
          </a:blip>
          <a:srcRect b="0" l="0" r="0" t="0"/>
          <a:stretch/>
        </p:blipFill>
        <p:spPr>
          <a:xfrm>
            <a:off x="11861800" y="2844800"/>
            <a:ext cx="4597400" cy="6070600"/>
          </a:xfrm>
          <a:prstGeom prst="rect">
            <a:avLst/>
          </a:prstGeom>
          <a:noFill/>
          <a:ln>
            <a:noFill/>
          </a:ln>
          <a:effectLst>
            <a:outerShdw dir="2700000" dist="70636">
              <a:srgbClr val="000000">
                <a:alpha val="14901"/>
              </a:srgbClr>
            </a:outerShdw>
          </a:effectLst>
        </p:spPr>
      </p:pic>
      <p:pic>
        <p:nvPicPr>
          <p:cNvPr id="369" name="Google Shape;369;p7"/>
          <p:cNvPicPr preferRelativeResize="0"/>
          <p:nvPr/>
        </p:nvPicPr>
        <p:blipFill rotWithShape="1">
          <a:blip r:embed="rId8">
            <a:alphaModFix/>
          </a:blip>
          <a:srcRect b="0" l="0" r="0" t="0"/>
          <a:stretch/>
        </p:blipFill>
        <p:spPr>
          <a:xfrm>
            <a:off x="2146300" y="1803400"/>
            <a:ext cx="711200" cy="1130300"/>
          </a:xfrm>
          <a:prstGeom prst="rect">
            <a:avLst/>
          </a:prstGeom>
          <a:noFill/>
          <a:ln>
            <a:noFill/>
          </a:ln>
          <a:effectLst>
            <a:outerShdw blurRad="4974" dir="2700000" dist="135905">
              <a:srgbClr val="BFB48A">
                <a:alpha val="36862"/>
              </a:srgbClr>
            </a:outerShdw>
          </a:effectLst>
        </p:spPr>
      </p:pic>
      <p:pic>
        <p:nvPicPr>
          <p:cNvPr id="370" name="Google Shape;370;p7"/>
          <p:cNvPicPr preferRelativeResize="0"/>
          <p:nvPr/>
        </p:nvPicPr>
        <p:blipFill rotWithShape="1">
          <a:blip r:embed="rId9">
            <a:alphaModFix/>
          </a:blip>
          <a:srcRect b="0" l="0" r="0" t="0"/>
          <a:stretch/>
        </p:blipFill>
        <p:spPr>
          <a:xfrm rot="2280000">
            <a:off x="15735300" y="7924800"/>
            <a:ext cx="1308100" cy="1308100"/>
          </a:xfrm>
          <a:prstGeom prst="rect">
            <a:avLst/>
          </a:prstGeom>
          <a:noFill/>
          <a:ln>
            <a:noFill/>
          </a:ln>
        </p:spPr>
      </p:pic>
      <p:pic>
        <p:nvPicPr>
          <p:cNvPr id="371" name="Google Shape;371;p7"/>
          <p:cNvPicPr preferRelativeResize="0"/>
          <p:nvPr/>
        </p:nvPicPr>
        <p:blipFill rotWithShape="1">
          <a:blip r:embed="rId10">
            <a:alphaModFix/>
          </a:blip>
          <a:srcRect b="0" l="0" r="0" t="0"/>
          <a:stretch/>
        </p:blipFill>
        <p:spPr>
          <a:xfrm>
            <a:off x="2273300" y="5702300"/>
            <a:ext cx="3721100" cy="50800"/>
          </a:xfrm>
          <a:prstGeom prst="rect">
            <a:avLst/>
          </a:prstGeom>
          <a:noFill/>
          <a:ln>
            <a:noFill/>
          </a:ln>
        </p:spPr>
      </p:pic>
      <p:pic>
        <p:nvPicPr>
          <p:cNvPr id="372" name="Google Shape;372;p7"/>
          <p:cNvPicPr preferRelativeResize="0"/>
          <p:nvPr/>
        </p:nvPicPr>
        <p:blipFill rotWithShape="1">
          <a:blip r:embed="rId10">
            <a:alphaModFix/>
          </a:blip>
          <a:srcRect b="0" l="0" r="0" t="0"/>
          <a:stretch/>
        </p:blipFill>
        <p:spPr>
          <a:xfrm>
            <a:off x="7277100" y="5702300"/>
            <a:ext cx="3721100" cy="50800"/>
          </a:xfrm>
          <a:prstGeom prst="rect">
            <a:avLst/>
          </a:prstGeom>
          <a:noFill/>
          <a:ln>
            <a:noFill/>
          </a:ln>
        </p:spPr>
      </p:pic>
      <p:pic>
        <p:nvPicPr>
          <p:cNvPr id="373" name="Google Shape;373;p7"/>
          <p:cNvPicPr preferRelativeResize="0"/>
          <p:nvPr/>
        </p:nvPicPr>
        <p:blipFill rotWithShape="1">
          <a:blip r:embed="rId10">
            <a:alphaModFix/>
          </a:blip>
          <a:srcRect b="0" l="0" r="0" t="0"/>
          <a:stretch/>
        </p:blipFill>
        <p:spPr>
          <a:xfrm>
            <a:off x="12293600" y="5702300"/>
            <a:ext cx="3721100" cy="50800"/>
          </a:xfrm>
          <a:prstGeom prst="rect">
            <a:avLst/>
          </a:prstGeom>
          <a:noFill/>
          <a:ln>
            <a:noFill/>
          </a:ln>
        </p:spPr>
      </p:pic>
      <p:pic>
        <p:nvPicPr>
          <p:cNvPr id="374" name="Google Shape;374;p7"/>
          <p:cNvPicPr preferRelativeResize="0"/>
          <p:nvPr/>
        </p:nvPicPr>
        <p:blipFill rotWithShape="1">
          <a:blip r:embed="rId11">
            <a:alphaModFix/>
          </a:blip>
          <a:srcRect b="0" l="0" r="0" t="0"/>
          <a:stretch/>
        </p:blipFill>
        <p:spPr>
          <a:xfrm>
            <a:off x="2501900" y="3225800"/>
            <a:ext cx="1587500" cy="1587500"/>
          </a:xfrm>
          <a:prstGeom prst="rect">
            <a:avLst/>
          </a:prstGeom>
          <a:noFill/>
          <a:ln>
            <a:noFill/>
          </a:ln>
        </p:spPr>
      </p:pic>
      <p:pic>
        <p:nvPicPr>
          <p:cNvPr id="375" name="Google Shape;375;p7"/>
          <p:cNvPicPr preferRelativeResize="0"/>
          <p:nvPr/>
        </p:nvPicPr>
        <p:blipFill rotWithShape="1">
          <a:blip r:embed="rId12">
            <a:alphaModFix/>
          </a:blip>
          <a:srcRect b="0" l="0" r="0" t="0"/>
          <a:stretch/>
        </p:blipFill>
        <p:spPr>
          <a:xfrm>
            <a:off x="4381500" y="3225800"/>
            <a:ext cx="1460500" cy="1460500"/>
          </a:xfrm>
          <a:prstGeom prst="rect">
            <a:avLst/>
          </a:prstGeom>
          <a:noFill/>
          <a:ln>
            <a:noFill/>
          </a:ln>
        </p:spPr>
      </p:pic>
      <p:pic>
        <p:nvPicPr>
          <p:cNvPr id="376" name="Google Shape;376;p7"/>
          <p:cNvPicPr preferRelativeResize="0"/>
          <p:nvPr/>
        </p:nvPicPr>
        <p:blipFill rotWithShape="1">
          <a:blip r:embed="rId13">
            <a:alphaModFix/>
          </a:blip>
          <a:srcRect b="0" l="0" r="0" t="0"/>
          <a:stretch/>
        </p:blipFill>
        <p:spPr>
          <a:xfrm>
            <a:off x="7874000" y="3441700"/>
            <a:ext cx="2540000" cy="1104900"/>
          </a:xfrm>
          <a:prstGeom prst="rect">
            <a:avLst/>
          </a:prstGeom>
          <a:noFill/>
          <a:ln>
            <a:noFill/>
          </a:ln>
        </p:spPr>
      </p:pic>
      <p:pic>
        <p:nvPicPr>
          <p:cNvPr id="377" name="Google Shape;377;p7"/>
          <p:cNvPicPr preferRelativeResize="0"/>
          <p:nvPr/>
        </p:nvPicPr>
        <p:blipFill rotWithShape="1">
          <a:blip r:embed="rId14">
            <a:alphaModFix/>
          </a:blip>
          <a:srcRect b="0" l="0" r="0" t="0"/>
          <a:stretch/>
        </p:blipFill>
        <p:spPr>
          <a:xfrm>
            <a:off x="13068300" y="3200400"/>
            <a:ext cx="2159000" cy="1409700"/>
          </a:xfrm>
          <a:prstGeom prst="rect">
            <a:avLst/>
          </a:prstGeom>
          <a:noFill/>
          <a:ln>
            <a:noFill/>
          </a:ln>
        </p:spPr>
      </p:pic>
      <p:sp>
        <p:nvSpPr>
          <p:cNvPr id="378" name="Google Shape;378;p7"/>
          <p:cNvSpPr txBox="1"/>
          <p:nvPr/>
        </p:nvSpPr>
        <p:spPr>
          <a:xfrm>
            <a:off x="4380620" y="787400"/>
            <a:ext cx="9500100" cy="13209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lang="ko-KR" sz="6700">
                <a:latin typeface="Poor Story"/>
                <a:ea typeface="Poor Story"/>
                <a:cs typeface="Poor Story"/>
                <a:sym typeface="Poor Story"/>
              </a:rPr>
              <a:t>2. </a:t>
            </a:r>
            <a:r>
              <a:rPr b="1" i="0" lang="ko-KR" sz="6700" u="none" cap="none" strike="noStrike">
                <a:solidFill>
                  <a:srgbClr val="000000"/>
                </a:solidFill>
                <a:latin typeface="Poor Story"/>
                <a:ea typeface="Poor Story"/>
                <a:cs typeface="Poor Story"/>
                <a:sym typeface="Poor Story"/>
              </a:rPr>
              <a:t>기후와 에너지 -</a:t>
            </a:r>
            <a:r>
              <a:rPr b="1" lang="ko-KR" sz="6700">
                <a:latin typeface="Poor Story"/>
                <a:ea typeface="Poor Story"/>
                <a:cs typeface="Poor Story"/>
                <a:sym typeface="Poor Story"/>
              </a:rPr>
              <a:t> 이선혜</a:t>
            </a:r>
            <a:endParaRPr b="1" sz="6700">
              <a:latin typeface="Poor Story"/>
              <a:ea typeface="Poor Story"/>
              <a:cs typeface="Poor Story"/>
              <a:sym typeface="Poor Story"/>
            </a:endParaRPr>
          </a:p>
        </p:txBody>
      </p:sp>
      <p:sp>
        <p:nvSpPr>
          <p:cNvPr id="379" name="Google Shape;379;p7"/>
          <p:cNvSpPr txBox="1"/>
          <p:nvPr/>
        </p:nvSpPr>
        <p:spPr>
          <a:xfrm>
            <a:off x="2374900" y="4927600"/>
            <a:ext cx="3517900" cy="749300"/>
          </a:xfrm>
          <a:prstGeom prst="rect">
            <a:avLst/>
          </a:prstGeom>
          <a:noFill/>
          <a:ln>
            <a:noFill/>
          </a:ln>
        </p:spPr>
        <p:txBody>
          <a:bodyPr anchorCtr="0" anchor="t" bIns="0" lIns="0" spcFirstLastPara="1" rIns="0" wrap="square" tIns="0">
            <a:noAutofit/>
          </a:bodyPr>
          <a:lstStyle/>
          <a:p>
            <a:pPr indent="-495300" lvl="0" marL="457200" marR="0" rtl="0" algn="ctr">
              <a:lnSpc>
                <a:spcPct val="116199"/>
              </a:lnSpc>
              <a:spcBef>
                <a:spcPts val="0"/>
              </a:spcBef>
              <a:spcAft>
                <a:spcPts val="0"/>
              </a:spcAft>
              <a:buClr>
                <a:srgbClr val="22A74B"/>
              </a:buClr>
              <a:buSzPts val="4200"/>
              <a:buFont typeface="Poor Story"/>
              <a:buAutoNum type="arabicPeriod"/>
            </a:pPr>
            <a:r>
              <a:rPr b="1" lang="ko-KR" sz="4200">
                <a:solidFill>
                  <a:srgbClr val="22A74B"/>
                </a:solidFill>
                <a:latin typeface="Poor Story"/>
                <a:ea typeface="Poor Story"/>
                <a:cs typeface="Poor Story"/>
                <a:sym typeface="Poor Story"/>
              </a:rPr>
              <a:t>에너지</a:t>
            </a:r>
            <a:endParaRPr b="1">
              <a:latin typeface="Poor Story"/>
              <a:ea typeface="Poor Story"/>
              <a:cs typeface="Poor Story"/>
              <a:sym typeface="Poor Story"/>
            </a:endParaRPr>
          </a:p>
        </p:txBody>
      </p:sp>
      <p:sp>
        <p:nvSpPr>
          <p:cNvPr id="380" name="Google Shape;380;p7"/>
          <p:cNvSpPr txBox="1"/>
          <p:nvPr/>
        </p:nvSpPr>
        <p:spPr>
          <a:xfrm>
            <a:off x="2362200" y="60579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ko-KR" sz="2500">
                <a:solidFill>
                  <a:srgbClr val="818181"/>
                </a:solidFill>
                <a:latin typeface="Poor Story"/>
                <a:ea typeface="Poor Story"/>
                <a:cs typeface="Poor Story"/>
                <a:sym typeface="Poor Story"/>
              </a:rPr>
              <a:t>&lt; 가설 1 &gt;</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기온 및 폭염</a:t>
            </a:r>
            <a:r>
              <a:rPr lang="ko-KR" sz="2500">
                <a:solidFill>
                  <a:srgbClr val="818181"/>
                </a:solidFill>
                <a:latin typeface="Poor Story"/>
                <a:ea typeface="Poor Story"/>
                <a:cs typeface="Poor Story"/>
                <a:sym typeface="Poor Story"/>
              </a:rPr>
              <a:t>과 </a:t>
            </a:r>
            <a:r>
              <a:rPr b="1" lang="ko-KR" sz="2500">
                <a:solidFill>
                  <a:srgbClr val="818181"/>
                </a:solidFill>
                <a:latin typeface="Poor Story"/>
                <a:ea typeface="Poor Story"/>
                <a:cs typeface="Poor Story"/>
                <a:sym typeface="Poor Story"/>
              </a:rPr>
              <a:t>에너지</a:t>
            </a:r>
            <a:r>
              <a:rPr lang="ko-KR" sz="2500">
                <a:solidFill>
                  <a:srgbClr val="818181"/>
                </a:solidFill>
                <a:latin typeface="Poor Story"/>
                <a:ea typeface="Poor Story"/>
                <a:cs typeface="Poor Story"/>
                <a:sym typeface="Poor Story"/>
              </a:rPr>
              <a:t>(주택, 수도, 전기 및 연료) </a:t>
            </a:r>
            <a:r>
              <a:rPr b="1" lang="ko-KR" sz="2500">
                <a:solidFill>
                  <a:srgbClr val="818181"/>
                </a:solidFill>
                <a:latin typeface="Poor Story"/>
                <a:ea typeface="Poor Story"/>
                <a:cs typeface="Poor Story"/>
                <a:sym typeface="Poor Story"/>
              </a:rPr>
              <a:t>물가지수</a:t>
            </a:r>
            <a:r>
              <a:rPr lang="ko-KR" sz="2500">
                <a:solidFill>
                  <a:srgbClr val="818181"/>
                </a:solidFill>
                <a:latin typeface="Poor Story"/>
                <a:ea typeface="Poor Story"/>
                <a:cs typeface="Poor Story"/>
                <a:sym typeface="Poor Story"/>
              </a:rPr>
              <a:t> 간의 상관관계</a:t>
            </a:r>
            <a:endParaRPr sz="2500">
              <a:latin typeface="Poor Story"/>
              <a:ea typeface="Poor Story"/>
              <a:cs typeface="Poor Story"/>
              <a:sym typeface="Poor Story"/>
            </a:endParaRPr>
          </a:p>
        </p:txBody>
      </p:sp>
      <p:sp>
        <p:nvSpPr>
          <p:cNvPr id="381" name="Google Shape;381;p7"/>
          <p:cNvSpPr txBox="1"/>
          <p:nvPr/>
        </p:nvSpPr>
        <p:spPr>
          <a:xfrm>
            <a:off x="7035800" y="4927600"/>
            <a:ext cx="4203700" cy="749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lang="ko-KR" sz="4200">
                <a:solidFill>
                  <a:srgbClr val="22A74B"/>
                </a:solidFill>
                <a:latin typeface="Calibri"/>
                <a:ea typeface="Calibri"/>
                <a:cs typeface="Calibri"/>
                <a:sym typeface="Calibri"/>
              </a:rPr>
              <a:t>2. </a:t>
            </a:r>
            <a:r>
              <a:rPr b="1" lang="ko-KR" sz="4200">
                <a:solidFill>
                  <a:srgbClr val="22A74B"/>
                </a:solidFill>
                <a:latin typeface="Poor Story"/>
                <a:ea typeface="Poor Story"/>
                <a:cs typeface="Poor Story"/>
                <a:sym typeface="Poor Story"/>
              </a:rPr>
              <a:t>해수면</a:t>
            </a:r>
            <a:endParaRPr b="1">
              <a:latin typeface="Poor Story"/>
              <a:ea typeface="Poor Story"/>
              <a:cs typeface="Poor Story"/>
              <a:sym typeface="Poor Story"/>
            </a:endParaRPr>
          </a:p>
        </p:txBody>
      </p:sp>
      <p:sp>
        <p:nvSpPr>
          <p:cNvPr id="382" name="Google Shape;382;p7"/>
          <p:cNvSpPr txBox="1"/>
          <p:nvPr/>
        </p:nvSpPr>
        <p:spPr>
          <a:xfrm>
            <a:off x="12255500" y="4927600"/>
            <a:ext cx="3784600" cy="749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lang="ko-KR" sz="4200">
                <a:solidFill>
                  <a:srgbClr val="22A74B"/>
                </a:solidFill>
                <a:latin typeface="Calibri"/>
                <a:ea typeface="Calibri"/>
                <a:cs typeface="Calibri"/>
                <a:sym typeface="Calibri"/>
              </a:rPr>
              <a:t>3. </a:t>
            </a:r>
            <a:r>
              <a:rPr b="1" lang="ko-KR" sz="4200">
                <a:solidFill>
                  <a:srgbClr val="22A74B"/>
                </a:solidFill>
                <a:latin typeface="Poor Story"/>
                <a:ea typeface="Poor Story"/>
                <a:cs typeface="Poor Story"/>
                <a:sym typeface="Poor Story"/>
              </a:rPr>
              <a:t>대기오염</a:t>
            </a:r>
            <a:endParaRPr b="1">
              <a:latin typeface="Poor Story"/>
              <a:ea typeface="Poor Story"/>
              <a:cs typeface="Poor Story"/>
              <a:sym typeface="Poor Story"/>
            </a:endParaRPr>
          </a:p>
        </p:txBody>
      </p:sp>
      <p:sp>
        <p:nvSpPr>
          <p:cNvPr id="383" name="Google Shape;383;p7"/>
          <p:cNvSpPr txBox="1"/>
          <p:nvPr/>
        </p:nvSpPr>
        <p:spPr>
          <a:xfrm>
            <a:off x="7372400" y="60579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ko-KR" sz="2500">
                <a:solidFill>
                  <a:srgbClr val="818181"/>
                </a:solidFill>
                <a:latin typeface="Poor Story"/>
                <a:ea typeface="Poor Story"/>
                <a:cs typeface="Poor Story"/>
                <a:sym typeface="Poor Story"/>
              </a:rPr>
              <a:t>&lt; 가설 2 &gt;</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에너지</a:t>
            </a:r>
            <a:r>
              <a:rPr lang="ko-KR" sz="2500">
                <a:solidFill>
                  <a:srgbClr val="818181"/>
                </a:solidFill>
                <a:latin typeface="Poor Story"/>
                <a:ea typeface="Poor Story"/>
                <a:cs typeface="Poor Story"/>
                <a:sym typeface="Poor Story"/>
              </a:rPr>
              <a:t>(주택, 수도, 전기 및 연료) </a:t>
            </a:r>
            <a:r>
              <a:rPr b="1" lang="ko-KR" sz="2500">
                <a:solidFill>
                  <a:srgbClr val="818181"/>
                </a:solidFill>
                <a:latin typeface="Poor Story"/>
                <a:ea typeface="Poor Story"/>
                <a:cs typeface="Poor Story"/>
                <a:sym typeface="Poor Story"/>
              </a:rPr>
              <a:t>물가지수</a:t>
            </a:r>
            <a:r>
              <a:rPr lang="ko-KR" sz="2500">
                <a:solidFill>
                  <a:srgbClr val="818181"/>
                </a:solidFill>
                <a:latin typeface="Poor Story"/>
                <a:ea typeface="Poor Story"/>
                <a:cs typeface="Poor Story"/>
                <a:sym typeface="Poor Story"/>
              </a:rPr>
              <a:t>와 </a:t>
            </a:r>
            <a:r>
              <a:rPr b="1" lang="ko-KR" sz="2500">
                <a:solidFill>
                  <a:srgbClr val="818181"/>
                </a:solidFill>
                <a:latin typeface="Poor Story"/>
                <a:ea typeface="Poor Story"/>
                <a:cs typeface="Poor Story"/>
                <a:sym typeface="Poor Story"/>
              </a:rPr>
              <a:t>해수면 높이 변화</a:t>
            </a:r>
            <a:r>
              <a:rPr b="1" lang="ko-KR" sz="2500">
                <a:solidFill>
                  <a:srgbClr val="818181"/>
                </a:solidFill>
                <a:latin typeface="Poor Story"/>
                <a:ea typeface="Poor Story"/>
                <a:cs typeface="Poor Story"/>
                <a:sym typeface="Poor Story"/>
              </a:rPr>
              <a:t> </a:t>
            </a:r>
            <a:r>
              <a:rPr lang="ko-KR" sz="2500">
                <a:solidFill>
                  <a:srgbClr val="818181"/>
                </a:solidFill>
                <a:latin typeface="Poor Story"/>
                <a:ea typeface="Poor Story"/>
                <a:cs typeface="Poor Story"/>
                <a:sym typeface="Poor Story"/>
              </a:rPr>
              <a:t>간의 상관관계</a:t>
            </a:r>
            <a:endParaRPr sz="2500">
              <a:latin typeface="Poor Story"/>
              <a:ea typeface="Poor Story"/>
              <a:cs typeface="Poor Story"/>
              <a:sym typeface="Poor Story"/>
            </a:endParaRPr>
          </a:p>
        </p:txBody>
      </p:sp>
      <p:sp>
        <p:nvSpPr>
          <p:cNvPr id="384" name="Google Shape;384;p7"/>
          <p:cNvSpPr txBox="1"/>
          <p:nvPr/>
        </p:nvSpPr>
        <p:spPr>
          <a:xfrm>
            <a:off x="12408000" y="60579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rPr lang="ko-KR" sz="2500">
                <a:solidFill>
                  <a:srgbClr val="818181"/>
                </a:solidFill>
                <a:latin typeface="Poor Story"/>
                <a:ea typeface="Poor Story"/>
                <a:cs typeface="Poor Story"/>
                <a:sym typeface="Poor Story"/>
              </a:rPr>
              <a:t>&lt; 가설 3 &gt;</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에너지</a:t>
            </a:r>
            <a:r>
              <a:rPr lang="ko-KR" sz="2500">
                <a:solidFill>
                  <a:srgbClr val="818181"/>
                </a:solidFill>
                <a:latin typeface="Poor Story"/>
                <a:ea typeface="Poor Story"/>
                <a:cs typeface="Poor Story"/>
                <a:sym typeface="Poor Story"/>
              </a:rPr>
              <a:t>(주택, 수도, 전기 및 연료) </a:t>
            </a:r>
            <a:r>
              <a:rPr b="1" lang="ko-KR" sz="2500">
                <a:solidFill>
                  <a:srgbClr val="818181"/>
                </a:solidFill>
                <a:latin typeface="Poor Story"/>
                <a:ea typeface="Poor Story"/>
                <a:cs typeface="Poor Story"/>
                <a:sym typeface="Poor Story"/>
              </a:rPr>
              <a:t>물가지수</a:t>
            </a:r>
            <a:r>
              <a:rPr lang="ko-KR" sz="2500">
                <a:solidFill>
                  <a:srgbClr val="818181"/>
                </a:solidFill>
                <a:latin typeface="Poor Story"/>
                <a:ea typeface="Poor Story"/>
                <a:cs typeface="Poor Story"/>
                <a:sym typeface="Poor Story"/>
              </a:rPr>
              <a:t>와 </a:t>
            </a:r>
            <a:r>
              <a:rPr b="1" lang="ko-KR" sz="2500">
                <a:solidFill>
                  <a:srgbClr val="818181"/>
                </a:solidFill>
                <a:latin typeface="Poor Story"/>
                <a:ea typeface="Poor Story"/>
                <a:cs typeface="Poor Story"/>
                <a:sym typeface="Poor Story"/>
              </a:rPr>
              <a:t>대기오염 </a:t>
            </a:r>
            <a:r>
              <a:rPr lang="ko-KR" sz="2500">
                <a:solidFill>
                  <a:srgbClr val="818181"/>
                </a:solidFill>
                <a:latin typeface="Poor Story"/>
                <a:ea typeface="Poor Story"/>
                <a:cs typeface="Poor Story"/>
                <a:sym typeface="Poor Story"/>
              </a:rPr>
              <a:t> 간의 상관관계</a:t>
            </a:r>
            <a:endParaRPr sz="2500">
              <a:latin typeface="Poor Story"/>
              <a:ea typeface="Poor Story"/>
              <a:cs typeface="Poor Story"/>
              <a:sym typeface="Poor Sto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388" name="Shape 388"/>
        <p:cNvGrpSpPr/>
        <p:nvPr/>
      </p:nvGrpSpPr>
      <p:grpSpPr>
        <a:xfrm>
          <a:off x="0" y="0"/>
          <a:ext cx="0" cy="0"/>
          <a:chOff x="0" y="0"/>
          <a:chExt cx="0" cy="0"/>
        </a:xfrm>
      </p:grpSpPr>
      <p:pic>
        <p:nvPicPr>
          <p:cNvPr id="389" name="Google Shape;389;g32bda994deb_3_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390" name="Google Shape;390;g32bda994deb_3_3"/>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391" name="Google Shape;391;g32bda994deb_3_3"/>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392" name="Google Shape;392;g32bda994deb_3_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393" name="Google Shape;393;g32bda994deb_3_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394" name="Google Shape;394;g32bda994deb_3_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395" name="Google Shape;395;g32bda994deb_3_3"/>
          <p:cNvPicPr preferRelativeResize="0"/>
          <p:nvPr/>
        </p:nvPicPr>
        <p:blipFill rotWithShape="1">
          <a:blip r:embed="rId8">
            <a:alphaModFix/>
          </a:blip>
          <a:srcRect b="0" l="0" r="0" t="0"/>
          <a:stretch/>
        </p:blipFill>
        <p:spPr>
          <a:xfrm>
            <a:off x="2057400" y="3246750"/>
            <a:ext cx="6642100" cy="5465450"/>
          </a:xfrm>
          <a:prstGeom prst="rect">
            <a:avLst/>
          </a:prstGeom>
          <a:noFill/>
          <a:ln>
            <a:noFill/>
          </a:ln>
        </p:spPr>
      </p:pic>
      <p:pic>
        <p:nvPicPr>
          <p:cNvPr id="396" name="Google Shape;396;g32bda994deb_3_3"/>
          <p:cNvPicPr preferRelativeResize="0"/>
          <p:nvPr/>
        </p:nvPicPr>
        <p:blipFill rotWithShape="1">
          <a:blip r:embed="rId9">
            <a:alphaModFix/>
          </a:blip>
          <a:srcRect b="0" l="0" r="0" t="0"/>
          <a:stretch/>
        </p:blipFill>
        <p:spPr>
          <a:xfrm>
            <a:off x="3695700" y="2387600"/>
            <a:ext cx="342900" cy="609600"/>
          </a:xfrm>
          <a:prstGeom prst="rect">
            <a:avLst/>
          </a:prstGeom>
          <a:noFill/>
          <a:ln>
            <a:noFill/>
          </a:ln>
        </p:spPr>
      </p:pic>
      <p:pic>
        <p:nvPicPr>
          <p:cNvPr id="397" name="Google Shape;397;g32bda994deb_3_3"/>
          <p:cNvPicPr preferRelativeResize="0"/>
          <p:nvPr/>
        </p:nvPicPr>
        <p:blipFill rotWithShape="1">
          <a:blip r:embed="rId10">
            <a:alphaModFix/>
          </a:blip>
          <a:srcRect b="0" l="0" r="0" t="0"/>
          <a:stretch/>
        </p:blipFill>
        <p:spPr>
          <a:xfrm>
            <a:off x="10820400" y="2362200"/>
            <a:ext cx="609600" cy="609600"/>
          </a:xfrm>
          <a:prstGeom prst="rect">
            <a:avLst/>
          </a:prstGeom>
          <a:noFill/>
          <a:ln>
            <a:noFill/>
          </a:ln>
        </p:spPr>
      </p:pic>
      <p:pic>
        <p:nvPicPr>
          <p:cNvPr id="398" name="Google Shape;398;g32bda994deb_3_3"/>
          <p:cNvPicPr preferRelativeResize="0"/>
          <p:nvPr/>
        </p:nvPicPr>
        <p:blipFill rotWithShape="1">
          <a:blip r:embed="rId11">
            <a:alphaModFix/>
          </a:blip>
          <a:srcRect b="0" l="0" r="0" t="0"/>
          <a:stretch/>
        </p:blipFill>
        <p:spPr>
          <a:xfrm rot="5400000">
            <a:off x="5753100" y="5638800"/>
            <a:ext cx="6781800" cy="38100"/>
          </a:xfrm>
          <a:prstGeom prst="rect">
            <a:avLst/>
          </a:prstGeom>
          <a:noFill/>
          <a:ln>
            <a:noFill/>
          </a:ln>
        </p:spPr>
      </p:pic>
      <p:pic>
        <p:nvPicPr>
          <p:cNvPr id="399" name="Google Shape;399;g32bda994deb_3_3"/>
          <p:cNvPicPr preferRelativeResize="0"/>
          <p:nvPr/>
        </p:nvPicPr>
        <p:blipFill rotWithShape="1">
          <a:blip r:embed="rId12">
            <a:alphaModFix/>
          </a:blip>
          <a:srcRect b="0" l="0" r="0" t="0"/>
          <a:stretch/>
        </p:blipFill>
        <p:spPr>
          <a:xfrm>
            <a:off x="15176500" y="8064500"/>
            <a:ext cx="4203700" cy="2959100"/>
          </a:xfrm>
          <a:prstGeom prst="rect">
            <a:avLst/>
          </a:prstGeom>
          <a:noFill/>
          <a:ln>
            <a:noFill/>
          </a:ln>
        </p:spPr>
      </p:pic>
      <p:pic>
        <p:nvPicPr>
          <p:cNvPr id="400" name="Google Shape;400;g32bda994deb_3_3"/>
          <p:cNvPicPr preferRelativeResize="0"/>
          <p:nvPr/>
        </p:nvPicPr>
        <p:blipFill rotWithShape="1">
          <a:blip r:embed="rId13">
            <a:alphaModFix/>
          </a:blip>
          <a:srcRect b="0" l="0" r="0" t="0"/>
          <a:stretch/>
        </p:blipFill>
        <p:spPr>
          <a:xfrm rot="-1200000">
            <a:off x="254000" y="8051800"/>
            <a:ext cx="1905000" cy="1968500"/>
          </a:xfrm>
          <a:prstGeom prst="rect">
            <a:avLst/>
          </a:prstGeom>
          <a:noFill/>
          <a:ln>
            <a:noFill/>
          </a:ln>
        </p:spPr>
      </p:pic>
      <p:pic>
        <p:nvPicPr>
          <p:cNvPr id="401" name="Google Shape;401;g32bda994deb_3_3"/>
          <p:cNvPicPr preferRelativeResize="0"/>
          <p:nvPr/>
        </p:nvPicPr>
        <p:blipFill rotWithShape="1">
          <a:blip r:embed="rId14">
            <a:alphaModFix/>
          </a:blip>
          <a:srcRect b="0" l="0" r="0" t="0"/>
          <a:stretch/>
        </p:blipFill>
        <p:spPr>
          <a:xfrm rot="660000">
            <a:off x="12369800" y="571500"/>
            <a:ext cx="965200" cy="1231900"/>
          </a:xfrm>
          <a:prstGeom prst="rect">
            <a:avLst/>
          </a:prstGeom>
          <a:noFill/>
          <a:ln>
            <a:noFill/>
          </a:ln>
        </p:spPr>
      </p:pic>
      <p:sp>
        <p:nvSpPr>
          <p:cNvPr id="402" name="Google Shape;402;g32bda994deb_3_3"/>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배경 및 목적</a:t>
            </a:r>
            <a:endParaRPr>
              <a:latin typeface="Poor Story"/>
              <a:ea typeface="Poor Story"/>
              <a:cs typeface="Poor Story"/>
              <a:sym typeface="Poor Story"/>
            </a:endParaRPr>
          </a:p>
        </p:txBody>
      </p:sp>
      <p:sp>
        <p:nvSpPr>
          <p:cNvPr id="403" name="Google Shape;403;g32bda994deb_3_3"/>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3500">
                <a:solidFill>
                  <a:srgbClr val="22A74B"/>
                </a:solidFill>
                <a:latin typeface="Poor Story"/>
                <a:ea typeface="Poor Story"/>
                <a:cs typeface="Poor Story"/>
                <a:sym typeface="Poor Story"/>
              </a:rPr>
              <a:t>배경</a:t>
            </a:r>
            <a:endParaRPr sz="1900">
              <a:latin typeface="Poor Story"/>
              <a:ea typeface="Poor Story"/>
              <a:cs typeface="Poor Story"/>
              <a:sym typeface="Poor Story"/>
            </a:endParaRPr>
          </a:p>
        </p:txBody>
      </p:sp>
      <p:sp>
        <p:nvSpPr>
          <p:cNvPr id="404" name="Google Shape;404;g32bda994deb_3_3"/>
          <p:cNvSpPr txBox="1"/>
          <p:nvPr/>
        </p:nvSpPr>
        <p:spPr>
          <a:xfrm>
            <a:off x="11379200" y="2400300"/>
            <a:ext cx="35307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3700">
                <a:solidFill>
                  <a:srgbClr val="22A74B"/>
                </a:solidFill>
                <a:latin typeface="Poor Story"/>
                <a:ea typeface="Poor Story"/>
                <a:cs typeface="Poor Story"/>
                <a:sym typeface="Poor Story"/>
              </a:rPr>
              <a:t>목적</a:t>
            </a:r>
            <a:endParaRPr sz="2100">
              <a:latin typeface="Poor Story"/>
              <a:ea typeface="Poor Story"/>
              <a:cs typeface="Poor Story"/>
              <a:sym typeface="Poor Story"/>
            </a:endParaRPr>
          </a:p>
        </p:txBody>
      </p:sp>
      <p:sp>
        <p:nvSpPr>
          <p:cNvPr id="405" name="Google Shape;405;g32bda994deb_3_3"/>
          <p:cNvSpPr txBox="1"/>
          <p:nvPr/>
        </p:nvSpPr>
        <p:spPr>
          <a:xfrm>
            <a:off x="2400350" y="3917725"/>
            <a:ext cx="5956200" cy="41235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ko-KR" sz="2500">
                <a:solidFill>
                  <a:schemeClr val="dk1"/>
                </a:solidFill>
                <a:latin typeface="Poor Story"/>
                <a:ea typeface="Poor Story"/>
                <a:cs typeface="Poor Story"/>
                <a:sym typeface="Poor Story"/>
              </a:rPr>
              <a:t>"이번 분석은 기후변화 관련 책에서 영감을 받았습니다. 책은 우리가 자연의 영향을 당연하게 받아들이며, 물과 공기가 어떻게 생성되는지, 그 영향을 잘 인식하지 않는 점을 다룹니다. 또한, 산업과 소비가 자연에 미치는 영향을 고려하지 않고 자원을 사용하면서, 인간의 활동이 기후 위기와 생명체 멸종을 초래했다는 메시지를 전달합니다. 이를 바탕으로 기후 변화와 대기오염이 에너지 물가지수에 미치는 영향을 분석하게 되었습니다."</a:t>
            </a:r>
            <a:endParaRPr sz="2500">
              <a:solidFill>
                <a:schemeClr val="dk1"/>
              </a:solidFill>
              <a:latin typeface="Poor Story"/>
              <a:ea typeface="Poor Story"/>
              <a:cs typeface="Poor Story"/>
              <a:sym typeface="Poor Story"/>
            </a:endParaRPr>
          </a:p>
        </p:txBody>
      </p:sp>
      <p:pic>
        <p:nvPicPr>
          <p:cNvPr id="406" name="Google Shape;406;g32bda994deb_3_3"/>
          <p:cNvPicPr preferRelativeResize="0"/>
          <p:nvPr/>
        </p:nvPicPr>
        <p:blipFill rotWithShape="1">
          <a:blip r:embed="rId8">
            <a:alphaModFix/>
          </a:blip>
          <a:srcRect b="0" l="0" r="0" t="0"/>
          <a:stretch/>
        </p:blipFill>
        <p:spPr>
          <a:xfrm>
            <a:off x="9823500" y="3246750"/>
            <a:ext cx="6642100" cy="5465450"/>
          </a:xfrm>
          <a:prstGeom prst="rect">
            <a:avLst/>
          </a:prstGeom>
          <a:noFill/>
          <a:ln>
            <a:noFill/>
          </a:ln>
        </p:spPr>
      </p:pic>
      <p:sp>
        <p:nvSpPr>
          <p:cNvPr id="407" name="Google Shape;407;g32bda994deb_3_3"/>
          <p:cNvSpPr txBox="1"/>
          <p:nvPr/>
        </p:nvSpPr>
        <p:spPr>
          <a:xfrm>
            <a:off x="10166450" y="3917725"/>
            <a:ext cx="5956200" cy="4123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000"/>
              </a:spcBef>
              <a:spcAft>
                <a:spcPts val="0"/>
              </a:spcAft>
              <a:buClr>
                <a:schemeClr val="dk1"/>
              </a:buClr>
              <a:buSzPts val="1100"/>
              <a:buFont typeface="Arial"/>
              <a:buNone/>
            </a:pPr>
            <a:r>
              <a:rPr lang="ko-KR" sz="2400">
                <a:solidFill>
                  <a:schemeClr val="dk1"/>
                </a:solidFill>
                <a:latin typeface="Poor Story"/>
                <a:ea typeface="Poor Story"/>
                <a:cs typeface="Poor Story"/>
                <a:sym typeface="Poor Story"/>
              </a:rPr>
              <a:t>“</a:t>
            </a:r>
            <a:r>
              <a:rPr lang="ko-KR" sz="3000">
                <a:solidFill>
                  <a:schemeClr val="dk1"/>
                </a:solidFill>
                <a:latin typeface="Poor Story"/>
                <a:ea typeface="Poor Story"/>
                <a:cs typeface="Poor Story"/>
                <a:sym typeface="Poor Story"/>
              </a:rPr>
              <a:t>그 중에서도 가설을 활용해 저는 기온, 해수면, 대기오염도와 물가지수의 상관관계를 분석하고자 합니다.”</a:t>
            </a:r>
            <a:endParaRPr sz="3000">
              <a:solidFill>
                <a:schemeClr val="dk1"/>
              </a:solidFill>
              <a:latin typeface="Poor Story"/>
              <a:ea typeface="Poor Story"/>
              <a:cs typeface="Poor Story"/>
              <a:sym typeface="Poor Sto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411" name="Shape 411"/>
        <p:cNvGrpSpPr/>
        <p:nvPr/>
      </p:nvGrpSpPr>
      <p:grpSpPr>
        <a:xfrm>
          <a:off x="0" y="0"/>
          <a:ext cx="0" cy="0"/>
          <a:chOff x="0" y="0"/>
          <a:chExt cx="0" cy="0"/>
        </a:xfrm>
      </p:grpSpPr>
      <p:pic>
        <p:nvPicPr>
          <p:cNvPr id="412" name="Google Shape;412;g32bda994deb_3_35"/>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413" name="Google Shape;413;g32bda994deb_3_35"/>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414" name="Google Shape;414;g32bda994deb_3_35"/>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415" name="Google Shape;415;g32bda994deb_3_35"/>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416" name="Google Shape;416;g32bda994deb_3_35"/>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417" name="Google Shape;417;g32bda994deb_3_35"/>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418" name="Google Shape;418;g32bda994deb_3_35"/>
          <p:cNvPicPr preferRelativeResize="0"/>
          <p:nvPr/>
        </p:nvPicPr>
        <p:blipFill rotWithShape="1">
          <a:blip r:embed="rId8">
            <a:alphaModFix/>
          </a:blip>
          <a:srcRect b="0" l="0" r="0" t="0"/>
          <a:stretch/>
        </p:blipFill>
        <p:spPr>
          <a:xfrm>
            <a:off x="13705850" y="2266950"/>
            <a:ext cx="2957775" cy="6635575"/>
          </a:xfrm>
          <a:prstGeom prst="rect">
            <a:avLst/>
          </a:prstGeom>
          <a:noFill/>
          <a:ln>
            <a:noFill/>
          </a:ln>
        </p:spPr>
      </p:pic>
      <p:pic>
        <p:nvPicPr>
          <p:cNvPr id="419" name="Google Shape;419;g32bda994deb_3_35"/>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420" name="Google Shape;420;g32bda994deb_3_35"/>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421" name="Google Shape;421;g32bda994deb_3_35"/>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422" name="Google Shape;422;g32bda994deb_3_35"/>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423" name="Google Shape;423;g32bda994deb_3_35"/>
          <p:cNvSpPr txBox="1"/>
          <p:nvPr/>
        </p:nvSpPr>
        <p:spPr>
          <a:xfrm>
            <a:off x="4015489" y="876295"/>
            <a:ext cx="10257000" cy="1092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ko-KR" sz="3200">
                <a:solidFill>
                  <a:schemeClr val="dk1"/>
                </a:solidFill>
                <a:latin typeface="Poor Story"/>
                <a:ea typeface="Poor Story"/>
                <a:cs typeface="Poor Story"/>
                <a:sym typeface="Poor Story"/>
              </a:rPr>
              <a:t>기온과 에너지(주택, 수도, 전기 및 연료) 물가지수 간의 상관관계</a:t>
            </a:r>
            <a:endParaRPr b="1" sz="32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424" name="Google Shape;424;g32bda994deb_3_35"/>
          <p:cNvSpPr txBox="1"/>
          <p:nvPr/>
        </p:nvSpPr>
        <p:spPr>
          <a:xfrm>
            <a:off x="13869856" y="2641250"/>
            <a:ext cx="2652600" cy="5653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Char char="●"/>
            </a:pPr>
            <a:r>
              <a:rPr b="1" lang="ko-KR" sz="2200">
                <a:solidFill>
                  <a:schemeClr val="dk1"/>
                </a:solidFill>
                <a:latin typeface="Poor Story"/>
                <a:ea typeface="Poor Story"/>
                <a:cs typeface="Poor Story"/>
                <a:sym typeface="Poor Story"/>
              </a:rPr>
              <a:t>상관계수 값</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200">
                <a:solidFill>
                  <a:schemeClr val="dk1"/>
                </a:solidFill>
                <a:latin typeface="Poor Story"/>
                <a:ea typeface="Poor Story"/>
                <a:cs typeface="Poor Story"/>
                <a:sym typeface="Poor Story"/>
              </a:rPr>
              <a:t>0.4162 (약한 양의 상관관계)</a:t>
            </a:r>
            <a:endParaRPr sz="2200">
              <a:solidFill>
                <a:schemeClr val="dk1"/>
              </a:solidFill>
              <a:latin typeface="Poor Story"/>
              <a:ea typeface="Poor Story"/>
              <a:cs typeface="Poor Story"/>
              <a:sym typeface="Poor Story"/>
            </a:endParaRPr>
          </a:p>
          <a:p>
            <a:pPr indent="-368300" lvl="0" marL="457200" rtl="0" algn="l">
              <a:lnSpc>
                <a:spcPct val="115000"/>
              </a:lnSpc>
              <a:spcBef>
                <a:spcPts val="0"/>
              </a:spcBef>
              <a:spcAft>
                <a:spcPts val="0"/>
              </a:spcAft>
              <a:buSzPts val="2200"/>
              <a:buFont typeface="Poor Story"/>
              <a:buChar char="●"/>
            </a:pPr>
            <a:r>
              <a:rPr b="1" lang="ko-KR" sz="2200">
                <a:solidFill>
                  <a:schemeClr val="dk1"/>
                </a:solidFill>
                <a:latin typeface="Poor Story"/>
                <a:ea typeface="Poor Story"/>
                <a:cs typeface="Poor Story"/>
                <a:sym typeface="Poor Story"/>
              </a:rPr>
              <a:t>해석</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200">
                <a:solidFill>
                  <a:schemeClr val="dk1"/>
                </a:solidFill>
                <a:latin typeface="Poor Story"/>
                <a:ea typeface="Poor Story"/>
                <a:cs typeface="Poor Story"/>
                <a:sym typeface="Poor Story"/>
              </a:rPr>
              <a:t>기온 상승은 물가지수에 </a:t>
            </a:r>
            <a:r>
              <a:rPr b="1" lang="ko-KR" sz="2200">
                <a:solidFill>
                  <a:schemeClr val="dk1"/>
                </a:solidFill>
                <a:latin typeface="Poor Story"/>
                <a:ea typeface="Poor Story"/>
                <a:cs typeface="Poor Story"/>
                <a:sym typeface="Poor Story"/>
              </a:rPr>
              <a:t>약간</a:t>
            </a:r>
            <a:r>
              <a:rPr b="1" lang="ko-KR" sz="2200">
                <a:solidFill>
                  <a:schemeClr val="dk1"/>
                </a:solidFill>
                <a:latin typeface="Poor Story"/>
                <a:ea typeface="Poor Story"/>
                <a:cs typeface="Poor Story"/>
                <a:sym typeface="Poor Story"/>
              </a:rPr>
              <a:t>의 </a:t>
            </a:r>
            <a:r>
              <a:rPr b="1" lang="ko-KR" sz="2200">
                <a:solidFill>
                  <a:schemeClr val="dk1"/>
                </a:solidFill>
                <a:latin typeface="Poor Story"/>
                <a:ea typeface="Poor Story"/>
                <a:cs typeface="Poor Story"/>
                <a:sym typeface="Poor Story"/>
              </a:rPr>
              <a:t>영향</a:t>
            </a:r>
            <a:r>
              <a:rPr lang="ko-KR" sz="2200">
                <a:solidFill>
                  <a:schemeClr val="dk1"/>
                </a:solidFill>
                <a:latin typeface="Poor Story"/>
                <a:ea typeface="Poor Story"/>
                <a:cs typeface="Poor Story"/>
                <a:sym typeface="Poor Story"/>
              </a:rPr>
              <a:t>을 미</a:t>
            </a:r>
            <a:r>
              <a:rPr lang="ko-KR" sz="2200">
                <a:solidFill>
                  <a:schemeClr val="dk1"/>
                </a:solidFill>
                <a:latin typeface="Poor Story"/>
                <a:ea typeface="Poor Story"/>
                <a:cs typeface="Poor Story"/>
                <a:sym typeface="Poor Story"/>
              </a:rPr>
              <a:t>침.</a:t>
            </a:r>
            <a:endParaRPr sz="2200">
              <a:solidFill>
                <a:schemeClr val="dk1"/>
              </a:solidFill>
              <a:latin typeface="Poor Story"/>
              <a:ea typeface="Poor Story"/>
              <a:cs typeface="Poor Story"/>
              <a:sym typeface="Poor Story"/>
            </a:endParaRPr>
          </a:p>
          <a:p>
            <a:pPr indent="-368300" lvl="0" marL="457200" rtl="0" algn="l">
              <a:lnSpc>
                <a:spcPct val="115000"/>
              </a:lnSpc>
              <a:spcBef>
                <a:spcPts val="0"/>
              </a:spcBef>
              <a:spcAft>
                <a:spcPts val="0"/>
              </a:spcAft>
              <a:buSzPts val="2200"/>
              <a:buFont typeface="Poor Story"/>
              <a:buChar char="●"/>
            </a:pPr>
            <a:r>
              <a:rPr b="1" lang="ko-KR" sz="2200">
                <a:solidFill>
                  <a:schemeClr val="dk1"/>
                </a:solidFill>
                <a:latin typeface="Poor Story"/>
                <a:ea typeface="Poor Story"/>
                <a:cs typeface="Poor Story"/>
                <a:sym typeface="Poor Story"/>
              </a:rPr>
              <a:t>한계</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200">
                <a:solidFill>
                  <a:schemeClr val="dk1"/>
                </a:solidFill>
                <a:latin typeface="Poor Story"/>
                <a:ea typeface="Poor Story"/>
                <a:cs typeface="Poor Story"/>
                <a:sym typeface="Poor Story"/>
              </a:rPr>
              <a:t>상관관계가 강하지 않으며, 인과관계를 단정할 수 없음. </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425" name="Google Shape;425;g32bda994deb_3_35"/>
          <p:cNvPicPr preferRelativeResize="0"/>
          <p:nvPr/>
        </p:nvPicPr>
        <p:blipFill rotWithShape="1">
          <a:blip r:embed="rId13">
            <a:alphaModFix/>
          </a:blip>
          <a:srcRect b="0" l="7257" r="7257" t="0"/>
          <a:stretch/>
        </p:blipFill>
        <p:spPr>
          <a:xfrm>
            <a:off x="1752600" y="2181225"/>
            <a:ext cx="11518276" cy="6635575"/>
          </a:xfrm>
          <a:prstGeom prst="rect">
            <a:avLst/>
          </a:prstGeom>
          <a:noFill/>
          <a:ln>
            <a:noFill/>
          </a:ln>
          <a:effectLst>
            <a:outerShdw dir="2700000" dist="127546">
              <a:srgbClr val="000000">
                <a:alpha val="149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429" name="Shape 429"/>
        <p:cNvGrpSpPr/>
        <p:nvPr/>
      </p:nvGrpSpPr>
      <p:grpSpPr>
        <a:xfrm>
          <a:off x="0" y="0"/>
          <a:ext cx="0" cy="0"/>
          <a:chOff x="0" y="0"/>
          <a:chExt cx="0" cy="0"/>
        </a:xfrm>
      </p:grpSpPr>
      <p:pic>
        <p:nvPicPr>
          <p:cNvPr id="430" name="Google Shape;430;g32bda994deb_3_156"/>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431" name="Google Shape;431;g32bda994deb_3_156"/>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432" name="Google Shape;432;g32bda994deb_3_156"/>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433" name="Google Shape;433;g32bda994deb_3_156"/>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434" name="Google Shape;434;g32bda994deb_3_156"/>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435" name="Google Shape;435;g32bda994deb_3_156"/>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436" name="Google Shape;436;g32bda994deb_3_156"/>
          <p:cNvPicPr preferRelativeResize="0"/>
          <p:nvPr/>
        </p:nvPicPr>
        <p:blipFill rotWithShape="1">
          <a:blip r:embed="rId8">
            <a:alphaModFix/>
          </a:blip>
          <a:srcRect b="0" l="0" r="0" t="0"/>
          <a:stretch/>
        </p:blipFill>
        <p:spPr>
          <a:xfrm>
            <a:off x="13705850" y="2266950"/>
            <a:ext cx="2957775" cy="6635575"/>
          </a:xfrm>
          <a:prstGeom prst="rect">
            <a:avLst/>
          </a:prstGeom>
          <a:noFill/>
          <a:ln>
            <a:noFill/>
          </a:ln>
        </p:spPr>
      </p:pic>
      <p:pic>
        <p:nvPicPr>
          <p:cNvPr id="437" name="Google Shape;437;g32bda994deb_3_156"/>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438" name="Google Shape;438;g32bda994deb_3_156"/>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439" name="Google Shape;439;g32bda994deb_3_156"/>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440" name="Google Shape;440;g32bda994deb_3_156"/>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441" name="Google Shape;441;g32bda994deb_3_156"/>
          <p:cNvSpPr txBox="1"/>
          <p:nvPr/>
        </p:nvSpPr>
        <p:spPr>
          <a:xfrm>
            <a:off x="4015489" y="876295"/>
            <a:ext cx="10257000" cy="1092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ko-KR" sz="3200">
                <a:solidFill>
                  <a:schemeClr val="dk1"/>
                </a:solidFill>
                <a:latin typeface="Poor Story"/>
                <a:ea typeface="Poor Story"/>
                <a:cs typeface="Poor Story"/>
                <a:sym typeface="Poor Story"/>
              </a:rPr>
              <a:t>폭염</a:t>
            </a:r>
            <a:r>
              <a:rPr b="1" lang="ko-KR" sz="3200">
                <a:solidFill>
                  <a:schemeClr val="dk1"/>
                </a:solidFill>
                <a:latin typeface="Poor Story"/>
                <a:ea typeface="Poor Story"/>
                <a:cs typeface="Poor Story"/>
                <a:sym typeface="Poor Story"/>
              </a:rPr>
              <a:t>과 에너지(주택, 수도, 전기 및 연료) 물가지수 간의 상관관계</a:t>
            </a:r>
            <a:endParaRPr b="1" sz="32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442" name="Google Shape;442;g32bda994deb_3_156"/>
          <p:cNvSpPr txBox="1"/>
          <p:nvPr/>
        </p:nvSpPr>
        <p:spPr>
          <a:xfrm>
            <a:off x="13869856" y="2641250"/>
            <a:ext cx="2652600" cy="56535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Char char="●"/>
            </a:pPr>
            <a:r>
              <a:rPr b="1" lang="ko-KR" sz="2200">
                <a:solidFill>
                  <a:schemeClr val="dk1"/>
                </a:solidFill>
                <a:latin typeface="Poor Story"/>
                <a:ea typeface="Poor Story"/>
                <a:cs typeface="Poor Story"/>
                <a:sym typeface="Poor Story"/>
              </a:rPr>
              <a:t>상관계수 값</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1800">
                <a:solidFill>
                  <a:schemeClr val="dk1"/>
                </a:solidFill>
              </a:rPr>
              <a:t>0.3277</a:t>
            </a:r>
            <a:r>
              <a:rPr lang="ko-KR" sz="2200">
                <a:solidFill>
                  <a:schemeClr val="dk1"/>
                </a:solidFill>
                <a:latin typeface="Poor Story"/>
                <a:ea typeface="Poor Story"/>
                <a:cs typeface="Poor Story"/>
                <a:sym typeface="Poor Story"/>
              </a:rPr>
              <a:t> (약한 양의 상관관계)</a:t>
            </a:r>
            <a:endParaRPr sz="2200">
              <a:solidFill>
                <a:schemeClr val="dk1"/>
              </a:solidFill>
              <a:latin typeface="Poor Story"/>
              <a:ea typeface="Poor Story"/>
              <a:cs typeface="Poor Story"/>
              <a:sym typeface="Poor Story"/>
            </a:endParaRPr>
          </a:p>
          <a:p>
            <a:pPr indent="-368300" lvl="0" marL="457200" rtl="0" algn="l">
              <a:lnSpc>
                <a:spcPct val="115000"/>
              </a:lnSpc>
              <a:spcBef>
                <a:spcPts val="0"/>
              </a:spcBef>
              <a:spcAft>
                <a:spcPts val="0"/>
              </a:spcAft>
              <a:buSzPts val="2200"/>
              <a:buFont typeface="Poor Story"/>
              <a:buChar char="●"/>
            </a:pPr>
            <a:r>
              <a:rPr b="1" lang="ko-KR" sz="2200">
                <a:solidFill>
                  <a:schemeClr val="dk1"/>
                </a:solidFill>
                <a:latin typeface="Poor Story"/>
                <a:ea typeface="Poor Story"/>
                <a:cs typeface="Poor Story"/>
                <a:sym typeface="Poor Story"/>
              </a:rPr>
              <a:t>해석</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200">
                <a:solidFill>
                  <a:schemeClr val="dk1"/>
                </a:solidFill>
                <a:latin typeface="Poor Story"/>
                <a:ea typeface="Poor Story"/>
                <a:cs typeface="Poor Story"/>
                <a:sym typeface="Poor Story"/>
              </a:rPr>
              <a:t>폭염</a:t>
            </a:r>
            <a:r>
              <a:rPr lang="ko-KR" sz="2200">
                <a:solidFill>
                  <a:schemeClr val="dk1"/>
                </a:solidFill>
                <a:latin typeface="Poor Story"/>
                <a:ea typeface="Poor Story"/>
                <a:cs typeface="Poor Story"/>
                <a:sym typeface="Poor Story"/>
              </a:rPr>
              <a:t>은 물가지수에 </a:t>
            </a:r>
            <a:r>
              <a:rPr b="1" lang="ko-KR" sz="2200">
                <a:solidFill>
                  <a:schemeClr val="dk1"/>
                </a:solidFill>
                <a:latin typeface="Poor Story"/>
                <a:ea typeface="Poor Story"/>
                <a:cs typeface="Poor Story"/>
                <a:sym typeface="Poor Story"/>
              </a:rPr>
              <a:t>약</a:t>
            </a:r>
            <a:r>
              <a:rPr b="1" lang="ko-KR" sz="2200">
                <a:solidFill>
                  <a:schemeClr val="dk1"/>
                </a:solidFill>
                <a:latin typeface="Poor Story"/>
                <a:ea typeface="Poor Story"/>
                <a:cs typeface="Poor Story"/>
                <a:sym typeface="Poor Story"/>
              </a:rPr>
              <a:t>간의</a:t>
            </a:r>
            <a:r>
              <a:rPr b="1" lang="ko-KR" sz="2200">
                <a:solidFill>
                  <a:schemeClr val="dk1"/>
                </a:solidFill>
                <a:latin typeface="Poor Story"/>
                <a:ea typeface="Poor Story"/>
                <a:cs typeface="Poor Story"/>
                <a:sym typeface="Poor Story"/>
              </a:rPr>
              <a:t> 영향</a:t>
            </a:r>
            <a:r>
              <a:rPr lang="ko-KR" sz="2200">
                <a:solidFill>
                  <a:schemeClr val="dk1"/>
                </a:solidFill>
                <a:latin typeface="Poor Story"/>
                <a:ea typeface="Poor Story"/>
                <a:cs typeface="Poor Story"/>
                <a:sym typeface="Poor Story"/>
              </a:rPr>
              <a:t>을 미</a:t>
            </a:r>
            <a:r>
              <a:rPr lang="ko-KR" sz="2200">
                <a:solidFill>
                  <a:schemeClr val="dk1"/>
                </a:solidFill>
                <a:latin typeface="Poor Story"/>
                <a:ea typeface="Poor Story"/>
                <a:cs typeface="Poor Story"/>
                <a:sym typeface="Poor Story"/>
              </a:rPr>
              <a:t>침.</a:t>
            </a:r>
            <a:endParaRPr sz="2200">
              <a:solidFill>
                <a:schemeClr val="dk1"/>
              </a:solidFill>
              <a:latin typeface="Poor Story"/>
              <a:ea typeface="Poor Story"/>
              <a:cs typeface="Poor Story"/>
              <a:sym typeface="Poor Story"/>
            </a:endParaRPr>
          </a:p>
          <a:p>
            <a:pPr indent="-368300" lvl="0" marL="457200" rtl="0" algn="l">
              <a:lnSpc>
                <a:spcPct val="115000"/>
              </a:lnSpc>
              <a:spcBef>
                <a:spcPts val="0"/>
              </a:spcBef>
              <a:spcAft>
                <a:spcPts val="0"/>
              </a:spcAft>
              <a:buSzPts val="2200"/>
              <a:buFont typeface="Poor Story"/>
              <a:buChar char="●"/>
            </a:pPr>
            <a:r>
              <a:rPr b="1" lang="ko-KR" sz="2200">
                <a:solidFill>
                  <a:schemeClr val="dk1"/>
                </a:solidFill>
                <a:latin typeface="Poor Story"/>
                <a:ea typeface="Poor Story"/>
                <a:cs typeface="Poor Story"/>
                <a:sym typeface="Poor Story"/>
              </a:rPr>
              <a:t>한계</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200">
                <a:solidFill>
                  <a:schemeClr val="dk1"/>
                </a:solidFill>
                <a:latin typeface="Poor Story"/>
                <a:ea typeface="Poor Story"/>
                <a:cs typeface="Poor Story"/>
                <a:sym typeface="Poor Story"/>
              </a:rPr>
              <a:t>상관관계가 강하지 않으며, 인과관계를 단정할 수 없음. </a:t>
            </a:r>
            <a:endParaRPr sz="22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443" name="Google Shape;443;g32bda994deb_3_156"/>
          <p:cNvPicPr preferRelativeResize="0"/>
          <p:nvPr/>
        </p:nvPicPr>
        <p:blipFill>
          <a:blip r:embed="rId13">
            <a:alphaModFix/>
          </a:blip>
          <a:stretch>
            <a:fillRect/>
          </a:stretch>
        </p:blipFill>
        <p:spPr>
          <a:xfrm>
            <a:off x="1844350" y="2235200"/>
            <a:ext cx="11515725" cy="663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447" name="Shape 447"/>
        <p:cNvGrpSpPr/>
        <p:nvPr/>
      </p:nvGrpSpPr>
      <p:grpSpPr>
        <a:xfrm>
          <a:off x="0" y="0"/>
          <a:ext cx="0" cy="0"/>
          <a:chOff x="0" y="0"/>
          <a:chExt cx="0" cy="0"/>
        </a:xfrm>
      </p:grpSpPr>
      <p:pic>
        <p:nvPicPr>
          <p:cNvPr id="448" name="Google Shape;448;g32bda994deb_3_175"/>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449" name="Google Shape;449;g32bda994deb_3_175"/>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450" name="Google Shape;450;g32bda994deb_3_175"/>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451" name="Google Shape;451;g32bda994deb_3_175"/>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452" name="Google Shape;452;g32bda994deb_3_175"/>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453" name="Google Shape;453;g32bda994deb_3_175"/>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454" name="Google Shape;454;g32bda994deb_3_175"/>
          <p:cNvPicPr preferRelativeResize="0"/>
          <p:nvPr/>
        </p:nvPicPr>
        <p:blipFill rotWithShape="1">
          <a:blip r:embed="rId8">
            <a:alphaModFix/>
          </a:blip>
          <a:srcRect b="0" l="0" r="0" t="0"/>
          <a:stretch/>
        </p:blipFill>
        <p:spPr>
          <a:xfrm rot="5400000">
            <a:off x="5753100" y="5638800"/>
            <a:ext cx="6781800" cy="38100"/>
          </a:xfrm>
          <a:prstGeom prst="rect">
            <a:avLst/>
          </a:prstGeom>
          <a:noFill/>
          <a:ln>
            <a:noFill/>
          </a:ln>
        </p:spPr>
      </p:pic>
      <p:pic>
        <p:nvPicPr>
          <p:cNvPr id="455" name="Google Shape;455;g32bda994deb_3_175"/>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456" name="Google Shape;456;g32bda994deb_3_175"/>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457" name="Google Shape;457;g32bda994deb_3_175"/>
          <p:cNvPicPr preferRelativeResize="0"/>
          <p:nvPr/>
        </p:nvPicPr>
        <p:blipFill rotWithShape="1">
          <a:blip r:embed="rId11">
            <a:alphaModFix/>
          </a:blip>
          <a:srcRect b="0" l="0" r="0" t="0"/>
          <a:stretch/>
        </p:blipFill>
        <p:spPr>
          <a:xfrm rot="463001">
            <a:off x="13649563" y="559744"/>
            <a:ext cx="1371595" cy="1255412"/>
          </a:xfrm>
          <a:prstGeom prst="rect">
            <a:avLst/>
          </a:prstGeom>
          <a:noFill/>
          <a:ln>
            <a:noFill/>
          </a:ln>
        </p:spPr>
      </p:pic>
      <p:sp>
        <p:nvSpPr>
          <p:cNvPr id="458" name="Google Shape;458;g32bda994deb_3_175"/>
          <p:cNvSpPr txBox="1"/>
          <p:nvPr/>
        </p:nvSpPr>
        <p:spPr>
          <a:xfrm>
            <a:off x="4015489" y="876295"/>
            <a:ext cx="10257000" cy="1092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ko-KR" sz="3200">
                <a:solidFill>
                  <a:schemeClr val="dk1"/>
                </a:solidFill>
                <a:latin typeface="Poor Story"/>
                <a:ea typeface="Poor Story"/>
                <a:cs typeface="Poor Story"/>
                <a:sym typeface="Poor Story"/>
              </a:rPr>
              <a:t>폭염과 </a:t>
            </a:r>
            <a:r>
              <a:rPr b="1" lang="ko-KR" sz="3200">
                <a:solidFill>
                  <a:schemeClr val="dk1"/>
                </a:solidFill>
                <a:latin typeface="Poor Story"/>
                <a:ea typeface="Poor Story"/>
                <a:cs typeface="Poor Story"/>
                <a:sym typeface="Poor Story"/>
              </a:rPr>
              <a:t>에너지(주택, 수도, 전기 및 연료) 물가지수 간의 상관관계</a:t>
            </a:r>
            <a:endParaRPr b="1" sz="32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pic>
        <p:nvPicPr>
          <p:cNvPr id="459" name="Google Shape;459;g32bda994deb_3_175"/>
          <p:cNvPicPr preferRelativeResize="0"/>
          <p:nvPr/>
        </p:nvPicPr>
        <p:blipFill>
          <a:blip r:embed="rId12">
            <a:alphaModFix/>
          </a:blip>
          <a:stretch>
            <a:fillRect/>
          </a:stretch>
        </p:blipFill>
        <p:spPr>
          <a:xfrm>
            <a:off x="4598738" y="1960385"/>
            <a:ext cx="9344525" cy="7250515"/>
          </a:xfrm>
          <a:prstGeom prst="rect">
            <a:avLst/>
          </a:prstGeom>
          <a:noFill/>
          <a:ln>
            <a:noFill/>
          </a:ln>
          <a:effectLst>
            <a:outerShdw dir="2700000" dist="127546">
              <a:srgbClr val="000000">
                <a:alpha val="14900"/>
              </a:srgbClr>
            </a:outerShdw>
          </a:effectLst>
        </p:spPr>
      </p:pic>
      <p:pic>
        <p:nvPicPr>
          <p:cNvPr id="460" name="Google Shape;460;g32bda994deb_3_175"/>
          <p:cNvPicPr preferRelativeResize="0"/>
          <p:nvPr/>
        </p:nvPicPr>
        <p:blipFill>
          <a:blip r:embed="rId13">
            <a:alphaModFix/>
          </a:blip>
          <a:stretch>
            <a:fillRect/>
          </a:stretch>
        </p:blipFill>
        <p:spPr>
          <a:xfrm flipH="1" rot="10800000">
            <a:off x="3905938" y="8064500"/>
            <a:ext cx="10200973" cy="823025"/>
          </a:xfrm>
          <a:prstGeom prst="rect">
            <a:avLst/>
          </a:prstGeom>
          <a:noFill/>
          <a:ln>
            <a:noFill/>
          </a:ln>
        </p:spPr>
      </p:pic>
      <p:pic>
        <p:nvPicPr>
          <p:cNvPr id="461" name="Google Shape;461;g32bda994deb_3_175"/>
          <p:cNvPicPr preferRelativeResize="0"/>
          <p:nvPr/>
        </p:nvPicPr>
        <p:blipFill>
          <a:blip r:embed="rId14">
            <a:alphaModFix/>
          </a:blip>
          <a:stretch>
            <a:fillRect/>
          </a:stretch>
        </p:blipFill>
        <p:spPr>
          <a:xfrm>
            <a:off x="2438200" y="4642450"/>
            <a:ext cx="2381250" cy="283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465" name="Shape 465"/>
        <p:cNvGrpSpPr/>
        <p:nvPr/>
      </p:nvGrpSpPr>
      <p:grpSpPr>
        <a:xfrm>
          <a:off x="0" y="0"/>
          <a:ext cx="0" cy="0"/>
          <a:chOff x="0" y="0"/>
          <a:chExt cx="0" cy="0"/>
        </a:xfrm>
      </p:grpSpPr>
      <p:pic>
        <p:nvPicPr>
          <p:cNvPr id="466" name="Google Shape;466;g32bda994deb_3_52"/>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467" name="Google Shape;467;g32bda994deb_3_52"/>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468" name="Google Shape;468;g32bda994deb_3_52"/>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469" name="Google Shape;469;g32bda994deb_3_52"/>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470" name="Google Shape;470;g32bda994deb_3_52"/>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471" name="Google Shape;471;g32bda994deb_3_52"/>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472" name="Google Shape;472;g32bda994deb_3_52"/>
          <p:cNvPicPr preferRelativeResize="0"/>
          <p:nvPr/>
        </p:nvPicPr>
        <p:blipFill rotWithShape="1">
          <a:blip r:embed="rId8">
            <a:alphaModFix/>
          </a:blip>
          <a:srcRect b="0" l="0" r="0" t="0"/>
          <a:stretch/>
        </p:blipFill>
        <p:spPr>
          <a:xfrm>
            <a:off x="14015575" y="2266950"/>
            <a:ext cx="2624925" cy="6635575"/>
          </a:xfrm>
          <a:prstGeom prst="rect">
            <a:avLst/>
          </a:prstGeom>
          <a:noFill/>
          <a:ln>
            <a:noFill/>
          </a:ln>
        </p:spPr>
      </p:pic>
      <p:pic>
        <p:nvPicPr>
          <p:cNvPr id="473" name="Google Shape;473;g32bda994deb_3_52"/>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474" name="Google Shape;474;g32bda994deb_3_52"/>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475" name="Google Shape;475;g32bda994deb_3_52"/>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476" name="Google Shape;476;g32bda994deb_3_52"/>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477" name="Google Shape;477;g32bda994deb_3_52"/>
          <p:cNvSpPr txBox="1"/>
          <p:nvPr/>
        </p:nvSpPr>
        <p:spPr>
          <a:xfrm>
            <a:off x="3875799" y="876300"/>
            <a:ext cx="9611400" cy="10923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ko-KR" sz="3100">
                <a:solidFill>
                  <a:schemeClr val="dk1"/>
                </a:solidFill>
                <a:latin typeface="Poor Story"/>
                <a:ea typeface="Poor Story"/>
                <a:cs typeface="Poor Story"/>
                <a:sym typeface="Poor Story"/>
              </a:rPr>
              <a:t>에너지(주택, 수도, 전기 및 연료) 물가지수</a:t>
            </a:r>
            <a:r>
              <a:rPr b="1" lang="ko-KR" sz="3100">
                <a:solidFill>
                  <a:schemeClr val="dk1"/>
                </a:solidFill>
                <a:latin typeface="Poor Story"/>
                <a:ea typeface="Poor Story"/>
                <a:cs typeface="Poor Story"/>
                <a:sym typeface="Poor Story"/>
              </a:rPr>
              <a:t>와 해수면</a:t>
            </a:r>
            <a:r>
              <a:rPr b="1" lang="ko-KR" sz="3100">
                <a:solidFill>
                  <a:schemeClr val="dk1"/>
                </a:solidFill>
                <a:latin typeface="Poor Story"/>
                <a:ea typeface="Poor Story"/>
                <a:cs typeface="Poor Story"/>
                <a:sym typeface="Poor Story"/>
              </a:rPr>
              <a:t> 간의 상관관계</a:t>
            </a:r>
            <a:endParaRPr b="1" sz="31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000">
              <a:solidFill>
                <a:schemeClr val="dk1"/>
              </a:solidFill>
              <a:latin typeface="Calibri"/>
              <a:ea typeface="Calibri"/>
              <a:cs typeface="Calibri"/>
              <a:sym typeface="Calibri"/>
            </a:endParaRPr>
          </a:p>
        </p:txBody>
      </p:sp>
      <p:sp>
        <p:nvSpPr>
          <p:cNvPr id="478" name="Google Shape;478;g32bda994deb_3_52"/>
          <p:cNvSpPr txBox="1"/>
          <p:nvPr/>
        </p:nvSpPr>
        <p:spPr>
          <a:xfrm>
            <a:off x="14161125" y="2641250"/>
            <a:ext cx="2354100" cy="5653500"/>
          </a:xfrm>
          <a:prstGeom prst="rect">
            <a:avLst/>
          </a:prstGeom>
          <a:noFill/>
          <a:ln>
            <a:noFill/>
          </a:ln>
        </p:spPr>
        <p:txBody>
          <a:bodyPr anchorCtr="0" anchor="t" bIns="0" lIns="0" spcFirstLastPara="1" rIns="0" wrap="square" tIns="0">
            <a:noAutofit/>
          </a:bodyPr>
          <a:lstStyle/>
          <a:p>
            <a:pPr indent="-349250" lvl="0" marL="457200" rtl="0" algn="l">
              <a:lnSpc>
                <a:spcPct val="115000"/>
              </a:lnSpc>
              <a:spcBef>
                <a:spcPts val="0"/>
              </a:spcBef>
              <a:spcAft>
                <a:spcPts val="0"/>
              </a:spcAft>
              <a:buClr>
                <a:schemeClr val="dk1"/>
              </a:buClr>
              <a:buSzPts val="1900"/>
              <a:buFont typeface="Poor Story"/>
              <a:buChar char="●"/>
            </a:pPr>
            <a:r>
              <a:rPr b="1" lang="ko-KR" sz="1900">
                <a:solidFill>
                  <a:schemeClr val="dk1"/>
                </a:solidFill>
                <a:latin typeface="Poor Story"/>
                <a:ea typeface="Poor Story"/>
                <a:cs typeface="Poor Story"/>
                <a:sym typeface="Poor Story"/>
              </a:rPr>
              <a:t>상관계수 값</a:t>
            </a:r>
            <a:endParaRPr sz="1900">
              <a:solidFill>
                <a:schemeClr val="dk1"/>
              </a:solidFill>
              <a:latin typeface="Poor Story"/>
              <a:ea typeface="Poor Story"/>
              <a:cs typeface="Poor Story"/>
              <a:sym typeface="Poor Story"/>
            </a:endParaRPr>
          </a:p>
          <a:p>
            <a:pPr indent="0" lvl="0" marL="469900" rtl="0" algn="l">
              <a:lnSpc>
                <a:spcPct val="115000"/>
              </a:lnSpc>
              <a:spcBef>
                <a:spcPts val="0"/>
              </a:spcBef>
              <a:spcAft>
                <a:spcPts val="0"/>
              </a:spcAft>
              <a:buNone/>
            </a:pPr>
            <a:r>
              <a:rPr lang="ko-KR" sz="1900">
                <a:solidFill>
                  <a:schemeClr val="dk1"/>
                </a:solidFill>
                <a:latin typeface="Poor Story"/>
                <a:ea typeface="Poor Story"/>
                <a:cs typeface="Poor Story"/>
                <a:sym typeface="Poor Story"/>
              </a:rPr>
              <a:t> 0.7721 (강한 양의 상관관계)</a:t>
            </a:r>
            <a:endParaRPr sz="1900">
              <a:solidFill>
                <a:schemeClr val="dk1"/>
              </a:solidFill>
              <a:latin typeface="Poor Story"/>
              <a:ea typeface="Poor Story"/>
              <a:cs typeface="Poor Story"/>
              <a:sym typeface="Poor Story"/>
            </a:endParaRPr>
          </a:p>
          <a:p>
            <a:pPr indent="-349250" lvl="0" marL="457200" rtl="0" algn="l">
              <a:lnSpc>
                <a:spcPct val="115000"/>
              </a:lnSpc>
              <a:spcBef>
                <a:spcPts val="0"/>
              </a:spcBef>
              <a:spcAft>
                <a:spcPts val="0"/>
              </a:spcAft>
              <a:buClr>
                <a:schemeClr val="dk1"/>
              </a:buClr>
              <a:buSzPts val="1900"/>
              <a:buFont typeface="Poor Story"/>
              <a:buChar char="●"/>
            </a:pPr>
            <a:r>
              <a:rPr b="1" lang="ko-KR" sz="1900">
                <a:solidFill>
                  <a:schemeClr val="dk1"/>
                </a:solidFill>
                <a:latin typeface="Poor Story"/>
                <a:ea typeface="Poor Story"/>
                <a:cs typeface="Poor Story"/>
                <a:sym typeface="Poor Story"/>
              </a:rPr>
              <a:t>해석</a:t>
            </a:r>
            <a:endParaRPr sz="19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1900">
                <a:solidFill>
                  <a:schemeClr val="dk1"/>
                </a:solidFill>
                <a:latin typeface="Poor Story"/>
                <a:ea typeface="Poor Story"/>
                <a:cs typeface="Poor Story"/>
                <a:sym typeface="Poor Story"/>
              </a:rPr>
              <a:t>물가지수 상승과 해수면 상승 간에는 </a:t>
            </a:r>
            <a:r>
              <a:rPr b="1" lang="ko-KR" sz="1900">
                <a:solidFill>
                  <a:schemeClr val="dk1"/>
                </a:solidFill>
                <a:latin typeface="Poor Story"/>
                <a:ea typeface="Poor Story"/>
                <a:cs typeface="Poor Story"/>
                <a:sym typeface="Poor Story"/>
              </a:rPr>
              <a:t>강한 양의 상관관계</a:t>
            </a:r>
            <a:r>
              <a:rPr lang="ko-KR" sz="1900">
                <a:solidFill>
                  <a:schemeClr val="dk1"/>
                </a:solidFill>
                <a:latin typeface="Poor Story"/>
                <a:ea typeface="Poor Story"/>
                <a:cs typeface="Poor Story"/>
                <a:sym typeface="Poor Story"/>
              </a:rPr>
              <a:t>가 있으며, 물가지수가 높아지면 해수면 상승이 일정하게 증가할 가능성이 있음.</a:t>
            </a:r>
            <a:endParaRPr b="1" sz="1900">
              <a:solidFill>
                <a:schemeClr val="dk1"/>
              </a:solidFill>
              <a:latin typeface="Poor Story"/>
              <a:ea typeface="Poor Story"/>
              <a:cs typeface="Poor Story"/>
              <a:sym typeface="Poor Story"/>
            </a:endParaRPr>
          </a:p>
          <a:p>
            <a:pPr indent="-349250" lvl="0" marL="457200" rtl="0" algn="l">
              <a:lnSpc>
                <a:spcPct val="115000"/>
              </a:lnSpc>
              <a:spcBef>
                <a:spcPts val="0"/>
              </a:spcBef>
              <a:spcAft>
                <a:spcPts val="0"/>
              </a:spcAft>
              <a:buClr>
                <a:schemeClr val="dk1"/>
              </a:buClr>
              <a:buSzPts val="1900"/>
              <a:buFont typeface="Poor Story"/>
              <a:buChar char="●"/>
            </a:pPr>
            <a:r>
              <a:rPr b="1" lang="ko-KR" sz="1900">
                <a:solidFill>
                  <a:schemeClr val="dk1"/>
                </a:solidFill>
                <a:latin typeface="Poor Story"/>
                <a:ea typeface="Poor Story"/>
                <a:cs typeface="Poor Story"/>
                <a:sym typeface="Poor Story"/>
              </a:rPr>
              <a:t>한계</a:t>
            </a:r>
            <a:endParaRPr b="1" sz="19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1900">
                <a:solidFill>
                  <a:schemeClr val="dk1"/>
                </a:solidFill>
                <a:latin typeface="Poor Story"/>
                <a:ea typeface="Poor Story"/>
                <a:cs typeface="Poor Story"/>
                <a:sym typeface="Poor Story"/>
              </a:rPr>
              <a:t>인과관계를 단정할 수 없음. </a:t>
            </a:r>
            <a:endParaRPr sz="19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a:p>
        </p:txBody>
      </p:sp>
      <p:pic>
        <p:nvPicPr>
          <p:cNvPr id="479" name="Google Shape;479;g32bda994deb_3_52"/>
          <p:cNvPicPr preferRelativeResize="0"/>
          <p:nvPr/>
        </p:nvPicPr>
        <p:blipFill rotWithShape="1">
          <a:blip r:embed="rId13">
            <a:alphaModFix/>
          </a:blip>
          <a:srcRect b="0" l="8228" r="8236" t="0"/>
          <a:stretch/>
        </p:blipFill>
        <p:spPr>
          <a:xfrm>
            <a:off x="1752600" y="2181225"/>
            <a:ext cx="11953249" cy="6635575"/>
          </a:xfrm>
          <a:prstGeom prst="rect">
            <a:avLst/>
          </a:prstGeom>
          <a:noFill/>
          <a:ln>
            <a:noFill/>
          </a:ln>
          <a:effectLst>
            <a:outerShdw dir="2700000" dist="127546">
              <a:srgbClr val="000000">
                <a:alpha val="149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09" name="Shape 109"/>
        <p:cNvGrpSpPr/>
        <p:nvPr/>
      </p:nvGrpSpPr>
      <p:grpSpPr>
        <a:xfrm>
          <a:off x="0" y="0"/>
          <a:ext cx="0" cy="0"/>
          <a:chOff x="0" y="0"/>
          <a:chExt cx="0" cy="0"/>
        </a:xfrm>
      </p:grpSpPr>
      <p:pic>
        <p:nvPicPr>
          <p:cNvPr id="110" name="Google Shape;110;p2"/>
          <p:cNvPicPr preferRelativeResize="0"/>
          <p:nvPr/>
        </p:nvPicPr>
        <p:blipFill rotWithShape="1">
          <a:blip r:embed="rId3">
            <a:alphaModFix/>
          </a:blip>
          <a:srcRect b="0" l="0" r="0" t="0"/>
          <a:stretch/>
        </p:blipFill>
        <p:spPr>
          <a:xfrm rot="-5400000">
            <a:off x="7975600" y="939800"/>
            <a:ext cx="2590800" cy="19824700"/>
          </a:xfrm>
          <a:prstGeom prst="rect">
            <a:avLst/>
          </a:prstGeom>
          <a:noFill/>
          <a:ln>
            <a:noFill/>
          </a:ln>
        </p:spPr>
      </p:pic>
      <p:pic>
        <p:nvPicPr>
          <p:cNvPr id="111" name="Google Shape;111;p2"/>
          <p:cNvPicPr preferRelativeResize="0"/>
          <p:nvPr/>
        </p:nvPicPr>
        <p:blipFill rotWithShape="1">
          <a:blip r:embed="rId4">
            <a:alphaModFix/>
          </a:blip>
          <a:srcRect b="0" l="0" r="0" t="0"/>
          <a:stretch/>
        </p:blipFill>
        <p:spPr>
          <a:xfrm>
            <a:off x="1562100" y="1155700"/>
            <a:ext cx="1778000" cy="1257300"/>
          </a:xfrm>
          <a:prstGeom prst="rect">
            <a:avLst/>
          </a:prstGeom>
          <a:noFill/>
          <a:ln>
            <a:noFill/>
          </a:ln>
          <a:effectLst>
            <a:outerShdw dir="2700000" dist="116386">
              <a:srgbClr val="BFB48A">
                <a:alpha val="34901"/>
              </a:srgbClr>
            </a:outerShdw>
          </a:effectLst>
        </p:spPr>
      </p:pic>
      <p:pic>
        <p:nvPicPr>
          <p:cNvPr id="112" name="Google Shape;112;p2"/>
          <p:cNvPicPr preferRelativeResize="0"/>
          <p:nvPr/>
        </p:nvPicPr>
        <p:blipFill rotWithShape="1">
          <a:blip r:embed="rId5">
            <a:alphaModFix/>
          </a:blip>
          <a:srcRect b="0" l="0" r="0" t="0"/>
          <a:stretch/>
        </p:blipFill>
        <p:spPr>
          <a:xfrm>
            <a:off x="-355600" y="419100"/>
            <a:ext cx="1981200" cy="1358900"/>
          </a:xfrm>
          <a:prstGeom prst="rect">
            <a:avLst/>
          </a:prstGeom>
          <a:noFill/>
          <a:ln>
            <a:noFill/>
          </a:ln>
          <a:effectLst>
            <a:outerShdw dir="2700000" dist="73438">
              <a:srgbClr val="000000">
                <a:alpha val="15686"/>
              </a:srgbClr>
            </a:outerShdw>
          </a:effectLst>
        </p:spPr>
      </p:pic>
      <p:pic>
        <p:nvPicPr>
          <p:cNvPr id="113" name="Google Shape;113;p2"/>
          <p:cNvPicPr preferRelativeResize="0"/>
          <p:nvPr/>
        </p:nvPicPr>
        <p:blipFill rotWithShape="1">
          <a:blip r:embed="rId6">
            <a:alphaModFix/>
          </a:blip>
          <a:srcRect b="0" l="0" r="0" t="0"/>
          <a:stretch/>
        </p:blipFill>
        <p:spPr>
          <a:xfrm>
            <a:off x="7658100" y="850900"/>
            <a:ext cx="2971800" cy="1574800"/>
          </a:xfrm>
          <a:prstGeom prst="rect">
            <a:avLst/>
          </a:prstGeom>
          <a:noFill/>
          <a:ln>
            <a:noFill/>
          </a:ln>
          <a:effectLst>
            <a:outerShdw dir="2700000" dist="144801">
              <a:srgbClr val="BFB48A">
                <a:alpha val="32941"/>
              </a:srgbClr>
            </a:outerShdw>
          </a:effectLst>
        </p:spPr>
      </p:pic>
      <p:pic>
        <p:nvPicPr>
          <p:cNvPr id="114" name="Google Shape;114;p2"/>
          <p:cNvPicPr preferRelativeResize="0"/>
          <p:nvPr/>
        </p:nvPicPr>
        <p:blipFill rotWithShape="1">
          <a:blip r:embed="rId7">
            <a:alphaModFix/>
          </a:blip>
          <a:srcRect b="0" l="0" r="0" t="0"/>
          <a:stretch/>
        </p:blipFill>
        <p:spPr>
          <a:xfrm>
            <a:off x="5041900" y="3429000"/>
            <a:ext cx="3835400" cy="3835400"/>
          </a:xfrm>
          <a:prstGeom prst="rect">
            <a:avLst/>
          </a:prstGeom>
          <a:noFill/>
          <a:ln>
            <a:noFill/>
          </a:ln>
          <a:effectLst>
            <a:outerShdw dir="2700000" dist="118019">
              <a:srgbClr val="BFB48A">
                <a:alpha val="32941"/>
              </a:srgbClr>
            </a:outerShdw>
          </a:effectLst>
        </p:spPr>
      </p:pic>
      <p:pic>
        <p:nvPicPr>
          <p:cNvPr id="115" name="Google Shape;115;p2"/>
          <p:cNvPicPr preferRelativeResize="0"/>
          <p:nvPr/>
        </p:nvPicPr>
        <p:blipFill rotWithShape="1">
          <a:blip r:embed="rId8">
            <a:alphaModFix/>
          </a:blip>
          <a:srcRect b="0" l="0" r="0" t="0"/>
          <a:stretch/>
        </p:blipFill>
        <p:spPr>
          <a:xfrm>
            <a:off x="5651500" y="5270500"/>
            <a:ext cx="2590800" cy="63500"/>
          </a:xfrm>
          <a:prstGeom prst="rect">
            <a:avLst/>
          </a:prstGeom>
          <a:noFill/>
          <a:ln>
            <a:noFill/>
          </a:ln>
        </p:spPr>
      </p:pic>
      <p:pic>
        <p:nvPicPr>
          <p:cNvPr id="116" name="Google Shape;116;p2"/>
          <p:cNvPicPr preferRelativeResize="0"/>
          <p:nvPr/>
        </p:nvPicPr>
        <p:blipFill rotWithShape="1">
          <a:blip r:embed="rId9">
            <a:alphaModFix/>
          </a:blip>
          <a:srcRect b="0" l="0" r="0" t="0"/>
          <a:stretch/>
        </p:blipFill>
        <p:spPr>
          <a:xfrm>
            <a:off x="6172200" y="2590800"/>
            <a:ext cx="1473200" cy="1473200"/>
          </a:xfrm>
          <a:prstGeom prst="rect">
            <a:avLst/>
          </a:prstGeom>
          <a:noFill/>
          <a:ln>
            <a:noFill/>
          </a:ln>
        </p:spPr>
      </p:pic>
      <p:pic>
        <p:nvPicPr>
          <p:cNvPr id="117" name="Google Shape;117;p2"/>
          <p:cNvPicPr preferRelativeResize="0"/>
          <p:nvPr/>
        </p:nvPicPr>
        <p:blipFill rotWithShape="1">
          <a:blip r:embed="rId7">
            <a:alphaModFix/>
          </a:blip>
          <a:srcRect b="0" l="0" r="0" t="0"/>
          <a:stretch/>
        </p:blipFill>
        <p:spPr>
          <a:xfrm>
            <a:off x="13792200" y="3429000"/>
            <a:ext cx="3835400" cy="3835400"/>
          </a:xfrm>
          <a:prstGeom prst="rect">
            <a:avLst/>
          </a:prstGeom>
          <a:noFill/>
          <a:ln>
            <a:noFill/>
          </a:ln>
          <a:effectLst>
            <a:outerShdw dir="2700000" dist="118019">
              <a:srgbClr val="BFB48A">
                <a:alpha val="32941"/>
              </a:srgbClr>
            </a:outerShdw>
          </a:effectLst>
        </p:spPr>
      </p:pic>
      <p:pic>
        <p:nvPicPr>
          <p:cNvPr id="118" name="Google Shape;118;p2"/>
          <p:cNvPicPr preferRelativeResize="0"/>
          <p:nvPr/>
        </p:nvPicPr>
        <p:blipFill rotWithShape="1">
          <a:blip r:embed="rId8">
            <a:alphaModFix/>
          </a:blip>
          <a:srcRect b="0" l="0" r="0" t="0"/>
          <a:stretch/>
        </p:blipFill>
        <p:spPr>
          <a:xfrm>
            <a:off x="14414500" y="5270500"/>
            <a:ext cx="2590800" cy="63500"/>
          </a:xfrm>
          <a:prstGeom prst="rect">
            <a:avLst/>
          </a:prstGeom>
          <a:noFill/>
          <a:ln>
            <a:noFill/>
          </a:ln>
        </p:spPr>
      </p:pic>
      <p:pic>
        <p:nvPicPr>
          <p:cNvPr id="119" name="Google Shape;119;p2"/>
          <p:cNvPicPr preferRelativeResize="0"/>
          <p:nvPr/>
        </p:nvPicPr>
        <p:blipFill rotWithShape="1">
          <a:blip r:embed="rId10">
            <a:alphaModFix/>
          </a:blip>
          <a:srcRect b="0" l="0" r="0" t="0"/>
          <a:stretch/>
        </p:blipFill>
        <p:spPr>
          <a:xfrm>
            <a:off x="14833600" y="2641600"/>
            <a:ext cx="1676400" cy="1676400"/>
          </a:xfrm>
          <a:prstGeom prst="rect">
            <a:avLst/>
          </a:prstGeom>
          <a:noFill/>
          <a:ln>
            <a:noFill/>
          </a:ln>
        </p:spPr>
      </p:pic>
      <p:pic>
        <p:nvPicPr>
          <p:cNvPr id="120" name="Google Shape;120;p2"/>
          <p:cNvPicPr preferRelativeResize="0"/>
          <p:nvPr/>
        </p:nvPicPr>
        <p:blipFill rotWithShape="1">
          <a:blip r:embed="rId7">
            <a:alphaModFix/>
          </a:blip>
          <a:srcRect b="0" l="0" r="0" t="0"/>
          <a:stretch/>
        </p:blipFill>
        <p:spPr>
          <a:xfrm>
            <a:off x="660400" y="3429000"/>
            <a:ext cx="3835400" cy="3835400"/>
          </a:xfrm>
          <a:prstGeom prst="rect">
            <a:avLst/>
          </a:prstGeom>
          <a:noFill/>
          <a:ln>
            <a:noFill/>
          </a:ln>
          <a:effectLst>
            <a:outerShdw dir="2700000" dist="118019">
              <a:srgbClr val="BFB48A">
                <a:alpha val="32941"/>
              </a:srgbClr>
            </a:outerShdw>
          </a:effectLst>
        </p:spPr>
      </p:pic>
      <p:pic>
        <p:nvPicPr>
          <p:cNvPr id="121" name="Google Shape;121;p2"/>
          <p:cNvPicPr preferRelativeResize="0"/>
          <p:nvPr/>
        </p:nvPicPr>
        <p:blipFill rotWithShape="1">
          <a:blip r:embed="rId8">
            <a:alphaModFix/>
          </a:blip>
          <a:srcRect b="0" l="0" r="0" t="0"/>
          <a:stretch/>
        </p:blipFill>
        <p:spPr>
          <a:xfrm>
            <a:off x="1282700" y="5270500"/>
            <a:ext cx="2590800" cy="63500"/>
          </a:xfrm>
          <a:prstGeom prst="rect">
            <a:avLst/>
          </a:prstGeom>
          <a:noFill/>
          <a:ln>
            <a:noFill/>
          </a:ln>
        </p:spPr>
      </p:pic>
      <p:pic>
        <p:nvPicPr>
          <p:cNvPr id="122" name="Google Shape;122;p2"/>
          <p:cNvPicPr preferRelativeResize="0"/>
          <p:nvPr/>
        </p:nvPicPr>
        <p:blipFill rotWithShape="1">
          <a:blip r:embed="rId11">
            <a:alphaModFix/>
          </a:blip>
          <a:srcRect b="0" l="0" r="0" t="0"/>
          <a:stretch/>
        </p:blipFill>
        <p:spPr>
          <a:xfrm>
            <a:off x="1651000" y="2413000"/>
            <a:ext cx="1701800" cy="1701800"/>
          </a:xfrm>
          <a:prstGeom prst="rect">
            <a:avLst/>
          </a:prstGeom>
          <a:noFill/>
          <a:ln>
            <a:noFill/>
          </a:ln>
        </p:spPr>
      </p:pic>
      <p:pic>
        <p:nvPicPr>
          <p:cNvPr id="123" name="Google Shape;123;p2"/>
          <p:cNvPicPr preferRelativeResize="0"/>
          <p:nvPr/>
        </p:nvPicPr>
        <p:blipFill rotWithShape="1">
          <a:blip r:embed="rId7">
            <a:alphaModFix/>
          </a:blip>
          <a:srcRect b="0" l="0" r="0" t="0"/>
          <a:stretch/>
        </p:blipFill>
        <p:spPr>
          <a:xfrm>
            <a:off x="9410700" y="3429000"/>
            <a:ext cx="3835400" cy="3835400"/>
          </a:xfrm>
          <a:prstGeom prst="rect">
            <a:avLst/>
          </a:prstGeom>
          <a:noFill/>
          <a:ln>
            <a:noFill/>
          </a:ln>
          <a:effectLst>
            <a:outerShdw dir="2700000" dist="118019">
              <a:srgbClr val="BFB48A">
                <a:alpha val="32941"/>
              </a:srgbClr>
            </a:outerShdw>
          </a:effectLst>
        </p:spPr>
      </p:pic>
      <p:pic>
        <p:nvPicPr>
          <p:cNvPr id="124" name="Google Shape;124;p2"/>
          <p:cNvPicPr preferRelativeResize="0"/>
          <p:nvPr/>
        </p:nvPicPr>
        <p:blipFill rotWithShape="1">
          <a:blip r:embed="rId8">
            <a:alphaModFix/>
          </a:blip>
          <a:srcRect b="0" l="0" r="0" t="0"/>
          <a:stretch/>
        </p:blipFill>
        <p:spPr>
          <a:xfrm>
            <a:off x="10033000" y="5270500"/>
            <a:ext cx="2590800" cy="63500"/>
          </a:xfrm>
          <a:prstGeom prst="rect">
            <a:avLst/>
          </a:prstGeom>
          <a:noFill/>
          <a:ln>
            <a:noFill/>
          </a:ln>
        </p:spPr>
      </p:pic>
      <p:pic>
        <p:nvPicPr>
          <p:cNvPr id="125" name="Google Shape;125;p2"/>
          <p:cNvPicPr preferRelativeResize="0"/>
          <p:nvPr/>
        </p:nvPicPr>
        <p:blipFill rotWithShape="1">
          <a:blip r:embed="rId12">
            <a:alphaModFix/>
          </a:blip>
          <a:srcRect b="0" l="0" r="0" t="0"/>
          <a:stretch/>
        </p:blipFill>
        <p:spPr>
          <a:xfrm>
            <a:off x="10414000" y="2374900"/>
            <a:ext cx="1828800" cy="1828800"/>
          </a:xfrm>
          <a:prstGeom prst="rect">
            <a:avLst/>
          </a:prstGeom>
          <a:noFill/>
          <a:ln>
            <a:noFill/>
          </a:ln>
        </p:spPr>
      </p:pic>
      <p:pic>
        <p:nvPicPr>
          <p:cNvPr id="126" name="Google Shape;126;p2"/>
          <p:cNvPicPr preferRelativeResize="0"/>
          <p:nvPr/>
        </p:nvPicPr>
        <p:blipFill rotWithShape="1">
          <a:blip r:embed="rId13">
            <a:alphaModFix/>
          </a:blip>
          <a:srcRect b="0" l="0" r="0" t="0"/>
          <a:stretch/>
        </p:blipFill>
        <p:spPr>
          <a:xfrm>
            <a:off x="6705600" y="8026400"/>
            <a:ext cx="4876800" cy="3594100"/>
          </a:xfrm>
          <a:prstGeom prst="rect">
            <a:avLst/>
          </a:prstGeom>
          <a:noFill/>
          <a:ln>
            <a:noFill/>
          </a:ln>
          <a:effectLst>
            <a:outerShdw dir="2700000" dist="331400">
              <a:srgbClr val="BFB48A">
                <a:alpha val="32941"/>
              </a:srgbClr>
            </a:outerShdw>
          </a:effectLst>
        </p:spPr>
      </p:pic>
      <p:pic>
        <p:nvPicPr>
          <p:cNvPr id="127" name="Google Shape;127;p2"/>
          <p:cNvPicPr preferRelativeResize="0"/>
          <p:nvPr/>
        </p:nvPicPr>
        <p:blipFill rotWithShape="1">
          <a:blip r:embed="rId14">
            <a:alphaModFix/>
          </a:blip>
          <a:srcRect b="0" l="0" r="0" t="0"/>
          <a:stretch/>
        </p:blipFill>
        <p:spPr>
          <a:xfrm>
            <a:off x="3467100" y="7188200"/>
            <a:ext cx="2019300" cy="1689100"/>
          </a:xfrm>
          <a:prstGeom prst="rect">
            <a:avLst/>
          </a:prstGeom>
          <a:noFill/>
          <a:ln>
            <a:noFill/>
          </a:ln>
          <a:effectLst>
            <a:outerShdw dir="2700000" dist="64897">
              <a:srgbClr val="BFB48A">
                <a:alpha val="32941"/>
              </a:srgbClr>
            </a:outerShdw>
          </a:effectLst>
        </p:spPr>
      </p:pic>
      <p:pic>
        <p:nvPicPr>
          <p:cNvPr id="128" name="Google Shape;128;p2"/>
          <p:cNvPicPr preferRelativeResize="0"/>
          <p:nvPr/>
        </p:nvPicPr>
        <p:blipFill rotWithShape="1">
          <a:blip r:embed="rId15">
            <a:alphaModFix/>
          </a:blip>
          <a:srcRect b="0" l="0" r="0" t="0"/>
          <a:stretch/>
        </p:blipFill>
        <p:spPr>
          <a:xfrm>
            <a:off x="12471400" y="1638300"/>
            <a:ext cx="2057400" cy="1562100"/>
          </a:xfrm>
          <a:prstGeom prst="rect">
            <a:avLst/>
          </a:prstGeom>
          <a:noFill/>
          <a:ln>
            <a:noFill/>
          </a:ln>
          <a:effectLst>
            <a:outerShdw dir="2700000" dist="60041">
              <a:srgbClr val="BFB48A">
                <a:alpha val="32941"/>
              </a:srgbClr>
            </a:outerShdw>
          </a:effectLst>
        </p:spPr>
      </p:pic>
      <p:pic>
        <p:nvPicPr>
          <p:cNvPr id="129" name="Google Shape;129;p2"/>
          <p:cNvPicPr preferRelativeResize="0"/>
          <p:nvPr/>
        </p:nvPicPr>
        <p:blipFill rotWithShape="1">
          <a:blip r:embed="rId4">
            <a:alphaModFix/>
          </a:blip>
          <a:srcRect b="0" l="0" r="0" t="0"/>
          <a:stretch/>
        </p:blipFill>
        <p:spPr>
          <a:xfrm>
            <a:off x="16738600" y="1320800"/>
            <a:ext cx="1778000" cy="1257300"/>
          </a:xfrm>
          <a:prstGeom prst="rect">
            <a:avLst/>
          </a:prstGeom>
          <a:noFill/>
          <a:ln>
            <a:noFill/>
          </a:ln>
          <a:effectLst>
            <a:outerShdw dir="2700000" dist="116386">
              <a:srgbClr val="BFB48A">
                <a:alpha val="34901"/>
              </a:srgbClr>
            </a:outerShdw>
          </a:effectLst>
        </p:spPr>
      </p:pic>
      <p:sp>
        <p:nvSpPr>
          <p:cNvPr id="130" name="Google Shape;130;p2"/>
          <p:cNvSpPr txBox="1"/>
          <p:nvPr/>
        </p:nvSpPr>
        <p:spPr>
          <a:xfrm>
            <a:off x="7708900" y="1041400"/>
            <a:ext cx="2946400" cy="13208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i="0" lang="ko-KR" sz="7400" u="none" cap="none" strike="noStrike">
                <a:solidFill>
                  <a:srgbClr val="000000"/>
                </a:solidFill>
                <a:latin typeface="Poor Story"/>
                <a:ea typeface="Poor Story"/>
                <a:cs typeface="Poor Story"/>
                <a:sym typeface="Poor Story"/>
              </a:rPr>
              <a:t>목차</a:t>
            </a:r>
            <a:endParaRPr b="1">
              <a:latin typeface="Poor Story"/>
              <a:ea typeface="Poor Story"/>
              <a:cs typeface="Poor Story"/>
              <a:sym typeface="Poor Story"/>
            </a:endParaRPr>
          </a:p>
        </p:txBody>
      </p:sp>
      <p:sp>
        <p:nvSpPr>
          <p:cNvPr id="131" name="Google Shape;131;p2"/>
          <p:cNvSpPr txBox="1"/>
          <p:nvPr/>
        </p:nvSpPr>
        <p:spPr>
          <a:xfrm>
            <a:off x="5854700" y="4305300"/>
            <a:ext cx="2209800" cy="927100"/>
          </a:xfrm>
          <a:prstGeom prst="rect">
            <a:avLst/>
          </a:prstGeom>
          <a:noFill/>
          <a:ln>
            <a:noFill/>
          </a:ln>
        </p:spPr>
        <p:txBody>
          <a:bodyPr anchorCtr="0" anchor="t" bIns="0" lIns="0" spcFirstLastPara="1" rIns="0" wrap="square" tIns="0">
            <a:noAutofit/>
          </a:bodyPr>
          <a:lstStyle/>
          <a:p>
            <a:pPr indent="0" lvl="0" marL="0" marR="0" rtl="0" algn="ctr">
              <a:lnSpc>
                <a:spcPct val="98770"/>
              </a:lnSpc>
              <a:spcBef>
                <a:spcPts val="0"/>
              </a:spcBef>
              <a:spcAft>
                <a:spcPts val="0"/>
              </a:spcAft>
              <a:buNone/>
            </a:pPr>
            <a:r>
              <a:rPr b="1" i="0" lang="ko-KR" sz="5200" u="none" cap="none" strike="noStrike">
                <a:solidFill>
                  <a:srgbClr val="0EA038"/>
                </a:solidFill>
                <a:latin typeface="Poor Story"/>
                <a:ea typeface="Poor Story"/>
                <a:cs typeface="Poor Story"/>
                <a:sym typeface="Poor Story"/>
              </a:rPr>
              <a:t>에너지</a:t>
            </a:r>
            <a:endParaRPr b="1">
              <a:latin typeface="Poor Story"/>
              <a:ea typeface="Poor Story"/>
              <a:cs typeface="Poor Story"/>
              <a:sym typeface="Poor Story"/>
            </a:endParaRPr>
          </a:p>
        </p:txBody>
      </p:sp>
      <p:sp>
        <p:nvSpPr>
          <p:cNvPr id="132" name="Google Shape;132;p2"/>
          <p:cNvSpPr txBox="1"/>
          <p:nvPr/>
        </p:nvSpPr>
        <p:spPr>
          <a:xfrm>
            <a:off x="5346700" y="5499100"/>
            <a:ext cx="3225800" cy="8890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에너지</a:t>
            </a:r>
            <a:endParaRPr>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해수면</a:t>
            </a:r>
            <a:endParaRPr sz="2600">
              <a:solidFill>
                <a:srgbClr val="231F20"/>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대기오염</a:t>
            </a:r>
            <a:endParaRPr sz="2600">
              <a:solidFill>
                <a:srgbClr val="231F20"/>
              </a:solidFill>
              <a:latin typeface="Poor Story"/>
              <a:ea typeface="Poor Story"/>
              <a:cs typeface="Poor Story"/>
              <a:sym typeface="Poor Story"/>
            </a:endParaRPr>
          </a:p>
        </p:txBody>
      </p:sp>
      <p:sp>
        <p:nvSpPr>
          <p:cNvPr id="133" name="Google Shape;133;p2"/>
          <p:cNvSpPr txBox="1"/>
          <p:nvPr/>
        </p:nvSpPr>
        <p:spPr>
          <a:xfrm>
            <a:off x="14516100" y="4305300"/>
            <a:ext cx="2400300" cy="927100"/>
          </a:xfrm>
          <a:prstGeom prst="rect">
            <a:avLst/>
          </a:prstGeom>
          <a:noFill/>
          <a:ln>
            <a:noFill/>
          </a:ln>
        </p:spPr>
        <p:txBody>
          <a:bodyPr anchorCtr="0" anchor="t" bIns="0" lIns="0" spcFirstLastPara="1" rIns="0" wrap="square" tIns="0">
            <a:noAutofit/>
          </a:bodyPr>
          <a:lstStyle/>
          <a:p>
            <a:pPr indent="0" lvl="0" marL="0" marR="0" rtl="0" algn="ctr">
              <a:lnSpc>
                <a:spcPct val="98770"/>
              </a:lnSpc>
              <a:spcBef>
                <a:spcPts val="0"/>
              </a:spcBef>
              <a:spcAft>
                <a:spcPts val="0"/>
              </a:spcAft>
              <a:buNone/>
            </a:pPr>
            <a:r>
              <a:rPr b="1" i="0" lang="ko-KR" sz="5200" u="none" cap="none" strike="noStrike">
                <a:solidFill>
                  <a:srgbClr val="0EA038"/>
                </a:solidFill>
                <a:latin typeface="Poor Story"/>
                <a:ea typeface="Poor Story"/>
                <a:cs typeface="Poor Story"/>
                <a:sym typeface="Poor Story"/>
              </a:rPr>
              <a:t>범죄</a:t>
            </a:r>
            <a:endParaRPr b="1">
              <a:latin typeface="Poor Story"/>
              <a:ea typeface="Poor Story"/>
              <a:cs typeface="Poor Story"/>
              <a:sym typeface="Poor Story"/>
            </a:endParaRPr>
          </a:p>
        </p:txBody>
      </p:sp>
      <p:sp>
        <p:nvSpPr>
          <p:cNvPr id="134" name="Google Shape;134;p2"/>
          <p:cNvSpPr txBox="1"/>
          <p:nvPr/>
        </p:nvSpPr>
        <p:spPr>
          <a:xfrm>
            <a:off x="14097000" y="5499100"/>
            <a:ext cx="3225800" cy="8890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기온</a:t>
            </a:r>
            <a:endParaRPr>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강수량</a:t>
            </a:r>
            <a:endParaRPr sz="2600">
              <a:solidFill>
                <a:srgbClr val="231F20"/>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불쾌지수</a:t>
            </a:r>
            <a:endParaRPr sz="2600">
              <a:solidFill>
                <a:srgbClr val="231F20"/>
              </a:solidFill>
              <a:latin typeface="Poor Story"/>
              <a:ea typeface="Poor Story"/>
              <a:cs typeface="Poor Story"/>
              <a:sym typeface="Poor Story"/>
            </a:endParaRPr>
          </a:p>
        </p:txBody>
      </p:sp>
      <p:sp>
        <p:nvSpPr>
          <p:cNvPr id="135" name="Google Shape;135;p2"/>
          <p:cNvSpPr txBox="1"/>
          <p:nvPr/>
        </p:nvSpPr>
        <p:spPr>
          <a:xfrm>
            <a:off x="1155700" y="4305300"/>
            <a:ext cx="2832100" cy="876300"/>
          </a:xfrm>
          <a:prstGeom prst="rect">
            <a:avLst/>
          </a:prstGeom>
          <a:noFill/>
          <a:ln>
            <a:noFill/>
          </a:ln>
        </p:spPr>
        <p:txBody>
          <a:bodyPr anchorCtr="0" anchor="t" bIns="0" lIns="0" spcFirstLastPara="1" rIns="0" wrap="square" tIns="0">
            <a:noAutofit/>
          </a:bodyPr>
          <a:lstStyle/>
          <a:p>
            <a:pPr indent="0" lvl="0" marL="0" marR="0" rtl="0" algn="ctr">
              <a:lnSpc>
                <a:spcPct val="98770"/>
              </a:lnSpc>
              <a:spcBef>
                <a:spcPts val="0"/>
              </a:spcBef>
              <a:spcAft>
                <a:spcPts val="0"/>
              </a:spcAft>
              <a:buNone/>
            </a:pPr>
            <a:r>
              <a:rPr b="1" i="0" lang="ko-KR" sz="4900" u="none" cap="none" strike="noStrike">
                <a:solidFill>
                  <a:srgbClr val="0EA038"/>
                </a:solidFill>
                <a:latin typeface="Poor Story"/>
                <a:ea typeface="Poor Story"/>
                <a:cs typeface="Poor Story"/>
                <a:sym typeface="Poor Story"/>
              </a:rPr>
              <a:t>기후분석</a:t>
            </a:r>
            <a:endParaRPr b="1">
              <a:latin typeface="Poor Story"/>
              <a:ea typeface="Poor Story"/>
              <a:cs typeface="Poor Story"/>
              <a:sym typeface="Poor Story"/>
            </a:endParaRPr>
          </a:p>
        </p:txBody>
      </p:sp>
      <p:sp>
        <p:nvSpPr>
          <p:cNvPr id="136" name="Google Shape;136;p2"/>
          <p:cNvSpPr txBox="1"/>
          <p:nvPr/>
        </p:nvSpPr>
        <p:spPr>
          <a:xfrm>
            <a:off x="965200" y="5499100"/>
            <a:ext cx="3225800" cy="13081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i="0" lang="ko-KR" sz="2600" u="none" cap="none" strike="noStrike">
                <a:solidFill>
                  <a:srgbClr val="231F20"/>
                </a:solidFill>
                <a:latin typeface="Poor Story"/>
                <a:ea typeface="Poor Story"/>
                <a:cs typeface="Poor Story"/>
                <a:sym typeface="Poor Story"/>
              </a:rPr>
              <a:t>기온과 폭염</a:t>
            </a:r>
            <a:endParaRPr>
              <a:latin typeface="Poor Story"/>
              <a:ea typeface="Poor Story"/>
              <a:cs typeface="Poor Story"/>
              <a:sym typeface="Poor Story"/>
            </a:endParaRPr>
          </a:p>
          <a:p>
            <a:pPr indent="0" lvl="0" marL="0" marR="0" rtl="0" algn="ctr">
              <a:lnSpc>
                <a:spcPct val="104580"/>
              </a:lnSpc>
              <a:spcBef>
                <a:spcPts val="0"/>
              </a:spcBef>
              <a:spcAft>
                <a:spcPts val="0"/>
              </a:spcAft>
              <a:buNone/>
            </a:pPr>
            <a:r>
              <a:rPr i="0" lang="ko-KR" sz="2600" u="none" cap="none" strike="noStrike">
                <a:solidFill>
                  <a:srgbClr val="231F20"/>
                </a:solidFill>
                <a:latin typeface="Poor Story"/>
                <a:ea typeface="Poor Story"/>
                <a:cs typeface="Poor Story"/>
                <a:sym typeface="Poor Story"/>
              </a:rPr>
              <a:t>기온과 강수량</a:t>
            </a:r>
            <a:endParaRPr>
              <a:latin typeface="Poor Story"/>
              <a:ea typeface="Poor Story"/>
              <a:cs typeface="Poor Story"/>
              <a:sym typeface="Poor Story"/>
            </a:endParaRPr>
          </a:p>
          <a:p>
            <a:pPr indent="0" lvl="0" marL="0" marR="0" rtl="0" algn="ctr">
              <a:lnSpc>
                <a:spcPct val="104580"/>
              </a:lnSpc>
              <a:spcBef>
                <a:spcPts val="0"/>
              </a:spcBef>
              <a:spcAft>
                <a:spcPts val="0"/>
              </a:spcAft>
              <a:buNone/>
            </a:pPr>
            <a:r>
              <a:rPr i="0" lang="ko-KR" sz="2600" u="none" cap="none" strike="noStrike">
                <a:solidFill>
                  <a:srgbClr val="231F20"/>
                </a:solidFill>
                <a:latin typeface="Poor Story"/>
                <a:ea typeface="Poor Story"/>
                <a:cs typeface="Poor Story"/>
                <a:sym typeface="Poor Story"/>
              </a:rPr>
              <a:t>기온과 습도</a:t>
            </a:r>
            <a:endParaRPr>
              <a:latin typeface="Poor Story"/>
              <a:ea typeface="Poor Story"/>
              <a:cs typeface="Poor Story"/>
              <a:sym typeface="Poor Story"/>
            </a:endParaRPr>
          </a:p>
        </p:txBody>
      </p:sp>
      <p:sp>
        <p:nvSpPr>
          <p:cNvPr id="137" name="Google Shape;137;p2"/>
          <p:cNvSpPr txBox="1"/>
          <p:nvPr/>
        </p:nvSpPr>
        <p:spPr>
          <a:xfrm>
            <a:off x="10147300" y="4305300"/>
            <a:ext cx="2362200" cy="927100"/>
          </a:xfrm>
          <a:prstGeom prst="rect">
            <a:avLst/>
          </a:prstGeom>
          <a:noFill/>
          <a:ln>
            <a:noFill/>
          </a:ln>
        </p:spPr>
        <p:txBody>
          <a:bodyPr anchorCtr="0" anchor="t" bIns="0" lIns="0" spcFirstLastPara="1" rIns="0" wrap="square" tIns="0">
            <a:noAutofit/>
          </a:bodyPr>
          <a:lstStyle/>
          <a:p>
            <a:pPr indent="0" lvl="0" marL="0" marR="0" rtl="0" algn="ctr">
              <a:lnSpc>
                <a:spcPct val="98770"/>
              </a:lnSpc>
              <a:spcBef>
                <a:spcPts val="0"/>
              </a:spcBef>
              <a:spcAft>
                <a:spcPts val="0"/>
              </a:spcAft>
              <a:buNone/>
            </a:pPr>
            <a:r>
              <a:rPr b="1" i="0" lang="ko-KR" sz="5200" u="none" cap="none" strike="noStrike">
                <a:solidFill>
                  <a:srgbClr val="0EA038"/>
                </a:solidFill>
                <a:latin typeface="Poor Story"/>
                <a:ea typeface="Poor Story"/>
                <a:cs typeface="Poor Story"/>
                <a:sym typeface="Poor Story"/>
              </a:rPr>
              <a:t>건강</a:t>
            </a:r>
            <a:endParaRPr b="1">
              <a:latin typeface="Poor Story"/>
              <a:ea typeface="Poor Story"/>
              <a:cs typeface="Poor Story"/>
              <a:sym typeface="Poor Story"/>
            </a:endParaRPr>
          </a:p>
        </p:txBody>
      </p:sp>
      <p:sp>
        <p:nvSpPr>
          <p:cNvPr id="138" name="Google Shape;138;p2"/>
          <p:cNvSpPr txBox="1"/>
          <p:nvPr/>
        </p:nvSpPr>
        <p:spPr>
          <a:xfrm>
            <a:off x="9715500" y="5499100"/>
            <a:ext cx="3225800" cy="8890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환경성 질환</a:t>
            </a:r>
            <a:endParaRPr>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감염성 질환</a:t>
            </a:r>
            <a:endParaRPr sz="2600">
              <a:solidFill>
                <a:srgbClr val="231F20"/>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600">
                <a:solidFill>
                  <a:srgbClr val="231F20"/>
                </a:solidFill>
                <a:latin typeface="Poor Story"/>
                <a:ea typeface="Poor Story"/>
                <a:cs typeface="Poor Story"/>
                <a:sym typeface="Poor Story"/>
              </a:rPr>
              <a:t>식중독</a:t>
            </a:r>
            <a:endParaRPr sz="2600">
              <a:solidFill>
                <a:srgbClr val="231F20"/>
              </a:solidFill>
              <a:latin typeface="Poor Story"/>
              <a:ea typeface="Poor Story"/>
              <a:cs typeface="Poor Story"/>
              <a:sym typeface="Poor Stor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483" name="Shape 483"/>
        <p:cNvGrpSpPr/>
        <p:nvPr/>
      </p:nvGrpSpPr>
      <p:grpSpPr>
        <a:xfrm>
          <a:off x="0" y="0"/>
          <a:ext cx="0" cy="0"/>
          <a:chOff x="0" y="0"/>
          <a:chExt cx="0" cy="0"/>
        </a:xfrm>
      </p:grpSpPr>
      <p:pic>
        <p:nvPicPr>
          <p:cNvPr id="484" name="Google Shape;484;g32bda994deb_3_69"/>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485" name="Google Shape;485;g32bda994deb_3_69"/>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486" name="Google Shape;486;g32bda994deb_3_69"/>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487" name="Google Shape;487;g32bda994deb_3_69"/>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488" name="Google Shape;488;g32bda994deb_3_69"/>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489" name="Google Shape;489;g32bda994deb_3_69"/>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490" name="Google Shape;490;g32bda994deb_3_69"/>
          <p:cNvPicPr preferRelativeResize="0"/>
          <p:nvPr/>
        </p:nvPicPr>
        <p:blipFill rotWithShape="1">
          <a:blip r:embed="rId8">
            <a:alphaModFix/>
          </a:blip>
          <a:srcRect b="0" l="0" r="0" t="0"/>
          <a:stretch/>
        </p:blipFill>
        <p:spPr>
          <a:xfrm>
            <a:off x="13705850" y="2266950"/>
            <a:ext cx="2613651" cy="6635575"/>
          </a:xfrm>
          <a:prstGeom prst="rect">
            <a:avLst/>
          </a:prstGeom>
          <a:noFill/>
          <a:ln>
            <a:noFill/>
          </a:ln>
        </p:spPr>
      </p:pic>
      <p:pic>
        <p:nvPicPr>
          <p:cNvPr id="491" name="Google Shape;491;g32bda994deb_3_69"/>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492" name="Google Shape;492;g32bda994deb_3_69"/>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493" name="Google Shape;493;g32bda994deb_3_69"/>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494" name="Google Shape;494;g32bda994deb_3_69"/>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495" name="Google Shape;495;g32bda994deb_3_69"/>
          <p:cNvSpPr txBox="1"/>
          <p:nvPr/>
        </p:nvSpPr>
        <p:spPr>
          <a:xfrm>
            <a:off x="3932539" y="673045"/>
            <a:ext cx="10257000" cy="1092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ko-KR" sz="2800">
                <a:solidFill>
                  <a:schemeClr val="dk1"/>
                </a:solidFill>
                <a:latin typeface="Poor Story"/>
                <a:ea typeface="Poor Story"/>
                <a:cs typeface="Poor Story"/>
                <a:sym typeface="Poor Story"/>
              </a:rPr>
              <a:t>에너지(주택, 수도, 전기 및 연료) 물가지수</a:t>
            </a:r>
            <a:r>
              <a:rPr b="1" lang="ko-KR" sz="2800">
                <a:solidFill>
                  <a:schemeClr val="dk1"/>
                </a:solidFill>
                <a:latin typeface="Poor Story"/>
                <a:ea typeface="Poor Story"/>
                <a:cs typeface="Poor Story"/>
                <a:sym typeface="Poor Story"/>
              </a:rPr>
              <a:t>와 </a:t>
            </a:r>
            <a:endParaRPr b="1" sz="2800">
              <a:solidFill>
                <a:schemeClr val="dk1"/>
              </a:solidFill>
              <a:latin typeface="Poor Story"/>
              <a:ea typeface="Poor Story"/>
              <a:cs typeface="Poor Story"/>
              <a:sym typeface="Poor Story"/>
            </a:endParaRPr>
          </a:p>
          <a:p>
            <a:pPr indent="0" lvl="0" marL="0" rtl="0" algn="ctr">
              <a:lnSpc>
                <a:spcPct val="150000"/>
              </a:lnSpc>
              <a:spcBef>
                <a:spcPts val="0"/>
              </a:spcBef>
              <a:spcAft>
                <a:spcPts val="0"/>
              </a:spcAft>
              <a:buNone/>
            </a:pPr>
            <a:r>
              <a:rPr b="1" lang="ko-KR" sz="2800">
                <a:solidFill>
                  <a:schemeClr val="dk1"/>
                </a:solidFill>
                <a:latin typeface="Poor Story"/>
                <a:ea typeface="Poor Story"/>
                <a:cs typeface="Poor Story"/>
                <a:sym typeface="Poor Story"/>
              </a:rPr>
              <a:t>일산화탄소(Co)</a:t>
            </a:r>
            <a:r>
              <a:rPr b="1" lang="ko-KR" sz="2800">
                <a:solidFill>
                  <a:schemeClr val="dk1"/>
                </a:solidFill>
                <a:latin typeface="Poor Story"/>
                <a:ea typeface="Poor Story"/>
                <a:cs typeface="Poor Story"/>
                <a:sym typeface="Poor Story"/>
              </a:rPr>
              <a:t> 간의 상관관계</a:t>
            </a:r>
            <a:endParaRPr b="1" sz="28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496" name="Google Shape;496;g32bda994deb_3_69"/>
          <p:cNvSpPr txBox="1"/>
          <p:nvPr/>
        </p:nvSpPr>
        <p:spPr>
          <a:xfrm>
            <a:off x="13850775" y="2641250"/>
            <a:ext cx="2343900" cy="56535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1" lang="ko-KR" sz="2000">
                <a:solidFill>
                  <a:schemeClr val="dk1"/>
                </a:solidFill>
                <a:latin typeface="Poor Story"/>
                <a:ea typeface="Poor Story"/>
                <a:cs typeface="Poor Story"/>
                <a:sym typeface="Poor Story"/>
              </a:rPr>
              <a:t>상관계수 값</a:t>
            </a:r>
            <a:r>
              <a:rPr lang="ko-KR" sz="2000">
                <a:solidFill>
                  <a:schemeClr val="dk1"/>
                </a:solidFill>
                <a:latin typeface="Poor Story"/>
                <a:ea typeface="Poor Story"/>
                <a:cs typeface="Poor Story"/>
                <a:sym typeface="Poor Story"/>
              </a:rPr>
              <a:t> </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-0.3311</a:t>
            </a:r>
            <a:r>
              <a:rPr lang="ko-KR" sz="2300">
                <a:solidFill>
                  <a:schemeClr val="dk1"/>
                </a:solidFill>
                <a:latin typeface="Poor Story"/>
                <a:ea typeface="Poor Story"/>
                <a:cs typeface="Poor Story"/>
                <a:sym typeface="Poor Story"/>
              </a:rPr>
              <a:t> (약한 </a:t>
            </a:r>
            <a:r>
              <a:rPr lang="ko-KR" sz="2300">
                <a:solidFill>
                  <a:schemeClr val="dk1"/>
                </a:solidFill>
                <a:latin typeface="Poor Story"/>
                <a:ea typeface="Poor Story"/>
                <a:cs typeface="Poor Story"/>
                <a:sym typeface="Poor Story"/>
              </a:rPr>
              <a:t>음</a:t>
            </a:r>
            <a:r>
              <a:rPr lang="ko-KR" sz="2300">
                <a:solidFill>
                  <a:schemeClr val="dk1"/>
                </a:solidFill>
                <a:latin typeface="Poor Story"/>
                <a:ea typeface="Poor Story"/>
                <a:cs typeface="Poor Story"/>
                <a:sym typeface="Poor Story"/>
              </a:rPr>
              <a:t>의 상관관계)</a:t>
            </a:r>
            <a:endParaRPr sz="2300">
              <a:solidFill>
                <a:schemeClr val="dk1"/>
              </a:solidFill>
              <a:latin typeface="Poor Story"/>
              <a:ea typeface="Poor Story"/>
              <a:cs typeface="Poor Story"/>
              <a:sym typeface="Poor Story"/>
            </a:endParaRPr>
          </a:p>
          <a:p>
            <a:pPr indent="-374650" lvl="0" marL="457200" rtl="0" algn="l">
              <a:lnSpc>
                <a:spcPct val="115000"/>
              </a:lnSpc>
              <a:spcBef>
                <a:spcPts val="0"/>
              </a:spcBef>
              <a:spcAft>
                <a:spcPts val="0"/>
              </a:spcAft>
              <a:buSzPts val="2300"/>
              <a:buFont typeface="Poor Story"/>
              <a:buChar char="●"/>
            </a:pPr>
            <a:r>
              <a:rPr b="1" lang="ko-KR" sz="2300">
                <a:solidFill>
                  <a:schemeClr val="dk1"/>
                </a:solidFill>
                <a:latin typeface="Poor Story"/>
                <a:ea typeface="Poor Story"/>
                <a:cs typeface="Poor Story"/>
                <a:sym typeface="Poor Story"/>
              </a:rPr>
              <a:t>해석</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b="1" lang="ko-KR" sz="2000">
                <a:solidFill>
                  <a:schemeClr val="dk1"/>
                </a:solidFill>
                <a:latin typeface="Poor Story"/>
                <a:ea typeface="Poor Story"/>
                <a:cs typeface="Poor Story"/>
                <a:sym typeface="Poor Story"/>
              </a:rPr>
              <a:t>일산화탄소(CO)</a:t>
            </a:r>
            <a:r>
              <a:rPr lang="ko-KR" sz="2000">
                <a:solidFill>
                  <a:schemeClr val="dk1"/>
                </a:solidFill>
                <a:latin typeface="Poor Story"/>
                <a:ea typeface="Poor Story"/>
                <a:cs typeface="Poor Story"/>
                <a:sym typeface="Poor Story"/>
              </a:rPr>
              <a:t> 물가지수가 상승할수록 </a:t>
            </a:r>
            <a:r>
              <a:rPr b="1" lang="ko-KR" sz="2000">
                <a:solidFill>
                  <a:schemeClr val="dk1"/>
                </a:solidFill>
                <a:latin typeface="Poor Story"/>
                <a:ea typeface="Poor Story"/>
                <a:cs typeface="Poor Story"/>
                <a:sym typeface="Poor Story"/>
              </a:rPr>
              <a:t>일산화탄소 농도는 약간 감소</a:t>
            </a:r>
            <a:r>
              <a:rPr lang="ko-KR" sz="2000">
                <a:solidFill>
                  <a:schemeClr val="dk1"/>
                </a:solidFill>
                <a:latin typeface="Poor Story"/>
                <a:ea typeface="Poor Story"/>
                <a:cs typeface="Poor Story"/>
                <a:sym typeface="Poor Story"/>
              </a:rPr>
              <a:t>하는 경향</a:t>
            </a:r>
            <a:r>
              <a:rPr lang="ko-KR" sz="2300">
                <a:solidFill>
                  <a:schemeClr val="dk1"/>
                </a:solidFill>
                <a:latin typeface="Poor Story"/>
                <a:ea typeface="Poor Story"/>
                <a:cs typeface="Poor Story"/>
                <a:sym typeface="Poor Story"/>
              </a:rPr>
              <a:t>이 있음.</a:t>
            </a:r>
            <a:endParaRPr sz="2300">
              <a:solidFill>
                <a:schemeClr val="dk1"/>
              </a:solidFill>
              <a:latin typeface="Poor Story"/>
              <a:ea typeface="Poor Story"/>
              <a:cs typeface="Poor Story"/>
              <a:sym typeface="Poor Story"/>
            </a:endParaRPr>
          </a:p>
          <a:p>
            <a:pPr indent="-374650" lvl="0" marL="457200" rtl="0" algn="l">
              <a:lnSpc>
                <a:spcPct val="115000"/>
              </a:lnSpc>
              <a:spcBef>
                <a:spcPts val="0"/>
              </a:spcBef>
              <a:spcAft>
                <a:spcPts val="0"/>
              </a:spcAft>
              <a:buSzPts val="2300"/>
              <a:buFont typeface="Poor Story"/>
              <a:buChar char="●"/>
            </a:pPr>
            <a:r>
              <a:rPr b="1" lang="ko-KR" sz="2300">
                <a:solidFill>
                  <a:schemeClr val="dk1"/>
                </a:solidFill>
                <a:latin typeface="Poor Story"/>
                <a:ea typeface="Poor Story"/>
                <a:cs typeface="Poor Story"/>
                <a:sym typeface="Poor Story"/>
              </a:rPr>
              <a:t>한계</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000">
                <a:solidFill>
                  <a:schemeClr val="dk1"/>
                </a:solidFill>
                <a:latin typeface="Poor Story"/>
                <a:ea typeface="Poor Story"/>
                <a:cs typeface="Poor Story"/>
                <a:sym typeface="Poor Story"/>
              </a:rPr>
              <a:t>다양한 외부 요인들로 인해 인과관계를 정확히 설명할 수 없음.</a:t>
            </a:r>
            <a:r>
              <a:rPr lang="ko-KR" sz="2300">
                <a:solidFill>
                  <a:schemeClr val="dk1"/>
                </a:solidFill>
                <a:latin typeface="Poor Story"/>
                <a:ea typeface="Poor Story"/>
                <a:cs typeface="Poor Story"/>
                <a:sym typeface="Poor Story"/>
              </a:rPr>
              <a:t> </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497" name="Google Shape;497;g32bda994deb_3_69"/>
          <p:cNvPicPr preferRelativeResize="0"/>
          <p:nvPr/>
        </p:nvPicPr>
        <p:blipFill>
          <a:blip r:embed="rId13">
            <a:alphaModFix/>
          </a:blip>
          <a:stretch>
            <a:fillRect/>
          </a:stretch>
        </p:blipFill>
        <p:spPr>
          <a:xfrm>
            <a:off x="1752600" y="2266950"/>
            <a:ext cx="11518275" cy="633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01" name="Shape 501"/>
        <p:cNvGrpSpPr/>
        <p:nvPr/>
      </p:nvGrpSpPr>
      <p:grpSpPr>
        <a:xfrm>
          <a:off x="0" y="0"/>
          <a:ext cx="0" cy="0"/>
          <a:chOff x="0" y="0"/>
          <a:chExt cx="0" cy="0"/>
        </a:xfrm>
      </p:grpSpPr>
      <p:pic>
        <p:nvPicPr>
          <p:cNvPr id="502" name="Google Shape;502;g32bda994deb_3_86"/>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503" name="Google Shape;503;g32bda994deb_3_86"/>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504" name="Google Shape;504;g32bda994deb_3_86"/>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505" name="Google Shape;505;g32bda994deb_3_86"/>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506" name="Google Shape;506;g32bda994deb_3_86"/>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507" name="Google Shape;507;g32bda994deb_3_86"/>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508" name="Google Shape;508;g32bda994deb_3_86"/>
          <p:cNvPicPr preferRelativeResize="0"/>
          <p:nvPr/>
        </p:nvPicPr>
        <p:blipFill rotWithShape="1">
          <a:blip r:embed="rId8">
            <a:alphaModFix/>
          </a:blip>
          <a:srcRect b="0" l="0" r="0" t="0"/>
          <a:stretch/>
        </p:blipFill>
        <p:spPr>
          <a:xfrm>
            <a:off x="13705850" y="2266950"/>
            <a:ext cx="2613651" cy="6635575"/>
          </a:xfrm>
          <a:prstGeom prst="rect">
            <a:avLst/>
          </a:prstGeom>
          <a:noFill/>
          <a:ln>
            <a:noFill/>
          </a:ln>
        </p:spPr>
      </p:pic>
      <p:pic>
        <p:nvPicPr>
          <p:cNvPr id="509" name="Google Shape;509;g32bda994deb_3_86"/>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510" name="Google Shape;510;g32bda994deb_3_86"/>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511" name="Google Shape;511;g32bda994deb_3_86"/>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512" name="Google Shape;512;g32bda994deb_3_86"/>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513" name="Google Shape;513;g32bda994deb_3_86"/>
          <p:cNvSpPr txBox="1"/>
          <p:nvPr/>
        </p:nvSpPr>
        <p:spPr>
          <a:xfrm>
            <a:off x="3932539" y="641295"/>
            <a:ext cx="10257000" cy="1092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에너지(주택, 수도, 전기 및 연료) 물가지수와</a:t>
            </a:r>
            <a:endParaRPr b="1" sz="2800">
              <a:solidFill>
                <a:schemeClr val="dk1"/>
              </a:solidFill>
              <a:latin typeface="Poor Story"/>
              <a:ea typeface="Poor Story"/>
              <a:cs typeface="Poor Story"/>
              <a:sym typeface="Poor Story"/>
            </a:endParaRPr>
          </a:p>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 이산화질소(No2) 간의 상관관계</a:t>
            </a:r>
            <a:endParaRPr b="1" sz="28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514" name="Google Shape;514;g32bda994deb_3_86"/>
          <p:cNvSpPr txBox="1"/>
          <p:nvPr/>
        </p:nvSpPr>
        <p:spPr>
          <a:xfrm>
            <a:off x="13850775" y="2641250"/>
            <a:ext cx="2343900" cy="5653500"/>
          </a:xfrm>
          <a:prstGeom prst="rect">
            <a:avLst/>
          </a:prstGeom>
          <a:noFill/>
          <a:ln>
            <a:noFill/>
          </a:ln>
        </p:spPr>
        <p:txBody>
          <a:bodyPr anchorCtr="0" anchor="t" bIns="0" lIns="0" spcFirstLastPara="1" rIns="0" wrap="square" tIns="0">
            <a:noAutofit/>
          </a:bodyPr>
          <a:lstStyle/>
          <a:p>
            <a:pPr indent="-374650" lvl="0" marL="457200" rtl="0" algn="l">
              <a:lnSpc>
                <a:spcPct val="115000"/>
              </a:lnSpc>
              <a:spcBef>
                <a:spcPts val="0"/>
              </a:spcBef>
              <a:spcAft>
                <a:spcPts val="0"/>
              </a:spcAft>
              <a:buSzPts val="2300"/>
              <a:buChar char="●"/>
            </a:pPr>
            <a:r>
              <a:rPr b="1" lang="ko-KR" sz="2300">
                <a:solidFill>
                  <a:schemeClr val="dk1"/>
                </a:solidFill>
                <a:latin typeface="Poor Story"/>
                <a:ea typeface="Poor Story"/>
                <a:cs typeface="Poor Story"/>
                <a:sym typeface="Poor Story"/>
              </a:rPr>
              <a:t>상관계수 값</a:t>
            </a:r>
            <a:r>
              <a:rPr lang="ko-KR" sz="2300">
                <a:solidFill>
                  <a:schemeClr val="dk1"/>
                </a:solidFill>
                <a:latin typeface="Poor Story"/>
                <a:ea typeface="Poor Story"/>
                <a:cs typeface="Poor Story"/>
                <a:sym typeface="Poor Story"/>
              </a:rPr>
              <a:t> -0.3750 (약한 </a:t>
            </a:r>
            <a:r>
              <a:rPr lang="ko-KR" sz="2300">
                <a:solidFill>
                  <a:schemeClr val="dk1"/>
                </a:solidFill>
                <a:latin typeface="Poor Story"/>
                <a:ea typeface="Poor Story"/>
                <a:cs typeface="Poor Story"/>
                <a:sym typeface="Poor Story"/>
              </a:rPr>
              <a:t>음</a:t>
            </a:r>
            <a:r>
              <a:rPr lang="ko-KR" sz="2300">
                <a:solidFill>
                  <a:schemeClr val="dk1"/>
                </a:solidFill>
                <a:latin typeface="Poor Story"/>
                <a:ea typeface="Poor Story"/>
                <a:cs typeface="Poor Story"/>
                <a:sym typeface="Poor Story"/>
              </a:rPr>
              <a:t>의 상관관계)</a:t>
            </a:r>
            <a:endParaRPr sz="2300">
              <a:solidFill>
                <a:schemeClr val="dk1"/>
              </a:solidFill>
              <a:latin typeface="Poor Story"/>
              <a:ea typeface="Poor Story"/>
              <a:cs typeface="Poor Story"/>
              <a:sym typeface="Poor Story"/>
            </a:endParaRPr>
          </a:p>
          <a:p>
            <a:pPr indent="-374650" lvl="0" marL="457200" rtl="0" algn="l">
              <a:lnSpc>
                <a:spcPct val="115000"/>
              </a:lnSpc>
              <a:spcBef>
                <a:spcPts val="0"/>
              </a:spcBef>
              <a:spcAft>
                <a:spcPts val="0"/>
              </a:spcAft>
              <a:buSzPts val="2300"/>
              <a:buFont typeface="Poor Story"/>
              <a:buChar char="●"/>
            </a:pPr>
            <a:r>
              <a:rPr b="1" lang="ko-KR" sz="2300">
                <a:solidFill>
                  <a:schemeClr val="dk1"/>
                </a:solidFill>
                <a:latin typeface="Poor Story"/>
                <a:ea typeface="Poor Story"/>
                <a:cs typeface="Poor Story"/>
                <a:sym typeface="Poor Story"/>
              </a:rPr>
              <a:t>해석</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b="1" lang="ko-KR" sz="2000">
                <a:solidFill>
                  <a:schemeClr val="dk1"/>
                </a:solidFill>
                <a:latin typeface="Poor Story"/>
                <a:ea typeface="Poor Story"/>
                <a:cs typeface="Poor Story"/>
                <a:sym typeface="Poor Story"/>
              </a:rPr>
              <a:t>이산화질</a:t>
            </a:r>
            <a:r>
              <a:rPr b="1" lang="ko-KR" sz="2000">
                <a:solidFill>
                  <a:schemeClr val="dk1"/>
                </a:solidFill>
                <a:latin typeface="Poor Story"/>
                <a:ea typeface="Poor Story"/>
                <a:cs typeface="Poor Story"/>
                <a:sym typeface="Poor Story"/>
              </a:rPr>
              <a:t>소</a:t>
            </a:r>
            <a:r>
              <a:rPr b="1" lang="ko-KR" sz="2000">
                <a:solidFill>
                  <a:schemeClr val="dk1"/>
                </a:solidFill>
                <a:latin typeface="Poor Story"/>
                <a:ea typeface="Poor Story"/>
                <a:cs typeface="Poor Story"/>
                <a:sym typeface="Poor Story"/>
              </a:rPr>
              <a:t>(NO2)</a:t>
            </a:r>
            <a:r>
              <a:rPr lang="ko-KR" sz="2000">
                <a:solidFill>
                  <a:schemeClr val="dk1"/>
                </a:solidFill>
                <a:latin typeface="Poor Story"/>
                <a:ea typeface="Poor Story"/>
                <a:cs typeface="Poor Story"/>
                <a:sym typeface="Poor Story"/>
              </a:rPr>
              <a:t> 물가지수가 상승할수록 </a:t>
            </a:r>
            <a:r>
              <a:rPr b="1" lang="ko-KR" sz="2000">
                <a:solidFill>
                  <a:schemeClr val="dk1"/>
                </a:solidFill>
                <a:latin typeface="Poor Story"/>
                <a:ea typeface="Poor Story"/>
                <a:cs typeface="Poor Story"/>
                <a:sym typeface="Poor Story"/>
              </a:rPr>
              <a:t>이산화질소 농도</a:t>
            </a:r>
            <a:r>
              <a:rPr lang="ko-KR" sz="2000">
                <a:solidFill>
                  <a:schemeClr val="dk1"/>
                </a:solidFill>
                <a:latin typeface="Poor Story"/>
                <a:ea typeface="Poor Story"/>
                <a:cs typeface="Poor Story"/>
                <a:sym typeface="Poor Story"/>
              </a:rPr>
              <a:t>는 </a:t>
            </a:r>
            <a:r>
              <a:rPr b="1" lang="ko-KR" sz="2000">
                <a:solidFill>
                  <a:schemeClr val="dk1"/>
                </a:solidFill>
                <a:latin typeface="Poor Story"/>
                <a:ea typeface="Poor Story"/>
                <a:cs typeface="Poor Story"/>
                <a:sym typeface="Poor Story"/>
              </a:rPr>
              <a:t>약간 감소</a:t>
            </a:r>
            <a:r>
              <a:rPr lang="ko-KR" sz="2000">
                <a:solidFill>
                  <a:schemeClr val="dk1"/>
                </a:solidFill>
                <a:latin typeface="Poor Story"/>
                <a:ea typeface="Poor Story"/>
                <a:cs typeface="Poor Story"/>
                <a:sym typeface="Poor Story"/>
              </a:rPr>
              <a:t>하는 경향</a:t>
            </a:r>
            <a:r>
              <a:rPr lang="ko-KR" sz="2300">
                <a:solidFill>
                  <a:schemeClr val="dk1"/>
                </a:solidFill>
                <a:latin typeface="Poor Story"/>
                <a:ea typeface="Poor Story"/>
                <a:cs typeface="Poor Story"/>
                <a:sym typeface="Poor Story"/>
              </a:rPr>
              <a:t>이 있음.</a:t>
            </a:r>
            <a:endParaRPr sz="2300">
              <a:solidFill>
                <a:schemeClr val="dk1"/>
              </a:solidFill>
              <a:latin typeface="Poor Story"/>
              <a:ea typeface="Poor Story"/>
              <a:cs typeface="Poor Story"/>
              <a:sym typeface="Poor Story"/>
            </a:endParaRPr>
          </a:p>
          <a:p>
            <a:pPr indent="-374650" lvl="0" marL="457200" rtl="0" algn="l">
              <a:lnSpc>
                <a:spcPct val="115000"/>
              </a:lnSpc>
              <a:spcBef>
                <a:spcPts val="0"/>
              </a:spcBef>
              <a:spcAft>
                <a:spcPts val="0"/>
              </a:spcAft>
              <a:buSzPts val="2300"/>
              <a:buFont typeface="Poor Story"/>
              <a:buChar char="●"/>
            </a:pPr>
            <a:r>
              <a:rPr b="1" lang="ko-KR" sz="2300">
                <a:solidFill>
                  <a:schemeClr val="dk1"/>
                </a:solidFill>
                <a:latin typeface="Poor Story"/>
                <a:ea typeface="Poor Story"/>
                <a:cs typeface="Poor Story"/>
                <a:sym typeface="Poor Story"/>
              </a:rPr>
              <a:t>한계</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000">
                <a:solidFill>
                  <a:schemeClr val="dk1"/>
                </a:solidFill>
                <a:latin typeface="Poor Story"/>
                <a:ea typeface="Poor Story"/>
                <a:cs typeface="Poor Story"/>
                <a:sym typeface="Poor Story"/>
              </a:rPr>
              <a:t>다양한 외부 요인들로 인해 인과관계를 정확히 설명할 수 없음.</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515" name="Google Shape;515;g32bda994deb_3_86"/>
          <p:cNvPicPr preferRelativeResize="0"/>
          <p:nvPr/>
        </p:nvPicPr>
        <p:blipFill>
          <a:blip r:embed="rId13">
            <a:alphaModFix/>
          </a:blip>
          <a:stretch>
            <a:fillRect/>
          </a:stretch>
        </p:blipFill>
        <p:spPr>
          <a:xfrm>
            <a:off x="1752600" y="2266950"/>
            <a:ext cx="11518275" cy="654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19" name="Shape 519"/>
        <p:cNvGrpSpPr/>
        <p:nvPr/>
      </p:nvGrpSpPr>
      <p:grpSpPr>
        <a:xfrm>
          <a:off x="0" y="0"/>
          <a:ext cx="0" cy="0"/>
          <a:chOff x="0" y="0"/>
          <a:chExt cx="0" cy="0"/>
        </a:xfrm>
      </p:grpSpPr>
      <p:pic>
        <p:nvPicPr>
          <p:cNvPr id="520" name="Google Shape;520;g32c66742b87_0_20"/>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521" name="Google Shape;521;g32c66742b87_0_20"/>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522" name="Google Shape;522;g32c66742b87_0_20"/>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523" name="Google Shape;523;g32c66742b87_0_20"/>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524" name="Google Shape;524;g32c66742b87_0_20"/>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525" name="Google Shape;525;g32c66742b87_0_20"/>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526" name="Google Shape;526;g32c66742b87_0_20"/>
          <p:cNvPicPr preferRelativeResize="0"/>
          <p:nvPr/>
        </p:nvPicPr>
        <p:blipFill rotWithShape="1">
          <a:blip r:embed="rId8">
            <a:alphaModFix/>
          </a:blip>
          <a:srcRect b="0" l="0" r="0" t="0"/>
          <a:stretch/>
        </p:blipFill>
        <p:spPr>
          <a:xfrm>
            <a:off x="13705850" y="2266950"/>
            <a:ext cx="2613651" cy="6635575"/>
          </a:xfrm>
          <a:prstGeom prst="rect">
            <a:avLst/>
          </a:prstGeom>
          <a:noFill/>
          <a:ln>
            <a:noFill/>
          </a:ln>
        </p:spPr>
      </p:pic>
      <p:pic>
        <p:nvPicPr>
          <p:cNvPr id="527" name="Google Shape;527;g32c66742b87_0_20"/>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528" name="Google Shape;528;g32c66742b87_0_20"/>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529" name="Google Shape;529;g32c66742b87_0_20"/>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530" name="Google Shape;530;g32c66742b87_0_20"/>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531" name="Google Shape;531;g32c66742b87_0_20"/>
          <p:cNvSpPr txBox="1"/>
          <p:nvPr/>
        </p:nvSpPr>
        <p:spPr>
          <a:xfrm>
            <a:off x="3932539" y="673045"/>
            <a:ext cx="10257000" cy="1092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에너지(주택, 수도, 전기 및 연료) 물가지수와</a:t>
            </a:r>
            <a:endParaRPr b="1" sz="2800">
              <a:solidFill>
                <a:schemeClr val="dk1"/>
              </a:solidFill>
              <a:latin typeface="Poor Story"/>
              <a:ea typeface="Poor Story"/>
              <a:cs typeface="Poor Story"/>
              <a:sym typeface="Poor Story"/>
            </a:endParaRPr>
          </a:p>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 이산화질소(No2) 간의 상관관계</a:t>
            </a:r>
            <a:endParaRPr b="1" sz="28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532" name="Google Shape;532;g32c66742b87_0_20"/>
          <p:cNvSpPr txBox="1"/>
          <p:nvPr/>
        </p:nvSpPr>
        <p:spPr>
          <a:xfrm>
            <a:off x="13850775" y="2641250"/>
            <a:ext cx="2343900" cy="5653500"/>
          </a:xfrm>
          <a:prstGeom prst="rect">
            <a:avLst/>
          </a:prstGeom>
          <a:noFill/>
          <a:ln>
            <a:noFill/>
          </a:ln>
        </p:spPr>
        <p:txBody>
          <a:bodyPr anchorCtr="0" anchor="t" bIns="0" lIns="0" spcFirstLastPara="1" rIns="0" wrap="square" tIns="0">
            <a:noAutofit/>
          </a:bodyPr>
          <a:lstStyle/>
          <a:p>
            <a:pPr indent="-374650" lvl="0" marL="457200" rtl="0" algn="l">
              <a:lnSpc>
                <a:spcPct val="115000"/>
              </a:lnSpc>
              <a:spcBef>
                <a:spcPts val="0"/>
              </a:spcBef>
              <a:spcAft>
                <a:spcPts val="0"/>
              </a:spcAft>
              <a:buClr>
                <a:schemeClr val="dk1"/>
              </a:buClr>
              <a:buSzPts val="2300"/>
              <a:buFont typeface="Poor Story"/>
              <a:buChar char="●"/>
            </a:pPr>
            <a:r>
              <a:rPr b="1" lang="ko-KR" sz="2300">
                <a:solidFill>
                  <a:schemeClr val="dk1"/>
                </a:solidFill>
                <a:latin typeface="Poor Story"/>
                <a:ea typeface="Poor Story"/>
                <a:cs typeface="Poor Story"/>
                <a:sym typeface="Poor Story"/>
              </a:rPr>
              <a:t>2022</a:t>
            </a:r>
            <a:r>
              <a:rPr b="1" lang="ko-KR" sz="2300">
                <a:solidFill>
                  <a:schemeClr val="dk1"/>
                </a:solidFill>
                <a:latin typeface="Poor Story"/>
                <a:ea typeface="Poor Story"/>
                <a:cs typeface="Poor Story"/>
                <a:sym typeface="Poor Story"/>
              </a:rPr>
              <a:t>년 이후부터 눈에 띄는 변동을 보임</a:t>
            </a:r>
            <a:endParaRPr b="1"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=&gt; 코로나19 </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     팬데믹 방역  </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     조치 완화</a:t>
            </a:r>
            <a:endParaRPr sz="2300">
              <a:solidFill>
                <a:schemeClr val="dk1"/>
              </a:solidFill>
              <a:latin typeface="Poor Story"/>
              <a:ea typeface="Poor Story"/>
              <a:cs typeface="Poor Story"/>
              <a:sym typeface="Poor Story"/>
            </a:endParaRPr>
          </a:p>
          <a:p>
            <a:pPr indent="0" lvl="0" marL="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      =&gt; 일상을 회복</a:t>
            </a:r>
            <a:endParaRPr sz="2300">
              <a:solidFill>
                <a:schemeClr val="dk1"/>
              </a:solidFill>
              <a:latin typeface="Poor Story"/>
              <a:ea typeface="Poor Story"/>
              <a:cs typeface="Poor Story"/>
              <a:sym typeface="Poor Story"/>
            </a:endParaRPr>
          </a:p>
          <a:p>
            <a:pPr indent="0" lvl="0" marL="0" rtl="0" algn="l">
              <a:lnSpc>
                <a:spcPct val="115000"/>
              </a:lnSpc>
              <a:spcBef>
                <a:spcPts val="0"/>
              </a:spcBef>
              <a:spcAft>
                <a:spcPts val="0"/>
              </a:spcAft>
              <a:buNone/>
            </a:pPr>
            <a:r>
              <a:rPr lang="ko-KR" sz="2300">
                <a:solidFill>
                  <a:schemeClr val="dk1"/>
                </a:solidFill>
                <a:latin typeface="Poor Story"/>
                <a:ea typeface="Poor Story"/>
                <a:cs typeface="Poor Story"/>
                <a:sym typeface="Poor Story"/>
              </a:rPr>
              <a:t>           </a:t>
            </a:r>
            <a:r>
              <a:rPr lang="ko-KR" sz="2300">
                <a:solidFill>
                  <a:schemeClr val="dk1"/>
                </a:solidFill>
                <a:latin typeface="Poor Story"/>
                <a:ea typeface="Poor Story"/>
                <a:cs typeface="Poor Story"/>
                <a:sym typeface="Poor Story"/>
              </a:rPr>
              <a:t>해 </a:t>
            </a:r>
            <a:r>
              <a:rPr lang="ko-KR" sz="2300">
                <a:solidFill>
                  <a:schemeClr val="dk1"/>
                </a:solidFill>
                <a:latin typeface="Poor Story"/>
                <a:ea typeface="Poor Story"/>
                <a:cs typeface="Poor Story"/>
                <a:sym typeface="Poor Story"/>
              </a:rPr>
              <a:t>가던 시기</a:t>
            </a:r>
            <a:endParaRPr sz="23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533" name="Google Shape;533;g32c66742b87_0_20"/>
          <p:cNvPicPr preferRelativeResize="0"/>
          <p:nvPr/>
        </p:nvPicPr>
        <p:blipFill>
          <a:blip r:embed="rId13">
            <a:alphaModFix/>
          </a:blip>
          <a:stretch>
            <a:fillRect/>
          </a:stretch>
        </p:blipFill>
        <p:spPr>
          <a:xfrm>
            <a:off x="1752600" y="2266950"/>
            <a:ext cx="11518275" cy="6549850"/>
          </a:xfrm>
          <a:prstGeom prst="rect">
            <a:avLst/>
          </a:prstGeom>
          <a:noFill/>
          <a:ln>
            <a:noFill/>
          </a:ln>
        </p:spPr>
      </p:pic>
      <p:sp>
        <p:nvSpPr>
          <p:cNvPr id="534" name="Google Shape;534;g32c66742b87_0_20"/>
          <p:cNvSpPr/>
          <p:nvPr/>
        </p:nvSpPr>
        <p:spPr>
          <a:xfrm>
            <a:off x="10247875" y="2038200"/>
            <a:ext cx="2718600" cy="40236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5" name="Google Shape;535;g32c66742b87_0_20"/>
          <p:cNvSpPr/>
          <p:nvPr/>
        </p:nvSpPr>
        <p:spPr>
          <a:xfrm>
            <a:off x="12966475" y="3169800"/>
            <a:ext cx="808200" cy="826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39" name="Shape 539"/>
        <p:cNvGrpSpPr/>
        <p:nvPr/>
      </p:nvGrpSpPr>
      <p:grpSpPr>
        <a:xfrm>
          <a:off x="0" y="0"/>
          <a:ext cx="0" cy="0"/>
          <a:chOff x="0" y="0"/>
          <a:chExt cx="0" cy="0"/>
        </a:xfrm>
      </p:grpSpPr>
      <p:pic>
        <p:nvPicPr>
          <p:cNvPr id="540" name="Google Shape;540;g32bda994deb_3_10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541" name="Google Shape;541;g32bda994deb_3_103"/>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542" name="Google Shape;542;g32bda994deb_3_103"/>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543" name="Google Shape;543;g32bda994deb_3_10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544" name="Google Shape;544;g32bda994deb_3_10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545" name="Google Shape;545;g32bda994deb_3_10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546" name="Google Shape;546;g32bda994deb_3_103"/>
          <p:cNvPicPr preferRelativeResize="0"/>
          <p:nvPr/>
        </p:nvPicPr>
        <p:blipFill rotWithShape="1">
          <a:blip r:embed="rId8">
            <a:alphaModFix/>
          </a:blip>
          <a:srcRect b="0" l="0" r="0" t="0"/>
          <a:stretch/>
        </p:blipFill>
        <p:spPr>
          <a:xfrm>
            <a:off x="13705850" y="2266950"/>
            <a:ext cx="2613651" cy="6635575"/>
          </a:xfrm>
          <a:prstGeom prst="rect">
            <a:avLst/>
          </a:prstGeom>
          <a:noFill/>
          <a:ln>
            <a:noFill/>
          </a:ln>
        </p:spPr>
      </p:pic>
      <p:pic>
        <p:nvPicPr>
          <p:cNvPr id="547" name="Google Shape;547;g32bda994deb_3_103"/>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548" name="Google Shape;548;g32bda994deb_3_103"/>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549" name="Google Shape;549;g32bda994deb_3_103"/>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550" name="Google Shape;550;g32bda994deb_3_103"/>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551" name="Google Shape;551;g32bda994deb_3_103"/>
          <p:cNvSpPr txBox="1"/>
          <p:nvPr/>
        </p:nvSpPr>
        <p:spPr>
          <a:xfrm>
            <a:off x="3932539" y="673045"/>
            <a:ext cx="10257000" cy="1092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에너지(주택, 수도, 전기 및 연료) 물가지수와 </a:t>
            </a:r>
            <a:endParaRPr b="1" sz="2800">
              <a:solidFill>
                <a:schemeClr val="dk1"/>
              </a:solidFill>
              <a:latin typeface="Poor Story"/>
              <a:ea typeface="Poor Story"/>
              <a:cs typeface="Poor Story"/>
              <a:sym typeface="Poor Story"/>
            </a:endParaRPr>
          </a:p>
          <a:p>
            <a:pPr indent="0" lvl="0" marL="0" rtl="0" algn="ctr">
              <a:lnSpc>
                <a:spcPct val="150000"/>
              </a:lnSpc>
              <a:spcBef>
                <a:spcPts val="0"/>
              </a:spcBef>
              <a:spcAft>
                <a:spcPts val="0"/>
              </a:spcAft>
              <a:buClr>
                <a:schemeClr val="dk1"/>
              </a:buClr>
              <a:buFont typeface="Arial"/>
              <a:buNone/>
            </a:pPr>
            <a:r>
              <a:rPr b="1" lang="ko-KR" sz="2800">
                <a:solidFill>
                  <a:schemeClr val="dk1"/>
                </a:solidFill>
                <a:latin typeface="Poor Story"/>
                <a:ea typeface="Poor Story"/>
                <a:cs typeface="Poor Story"/>
                <a:sym typeface="Poor Story"/>
              </a:rPr>
              <a:t>오존(O3) 간의 상관관계</a:t>
            </a:r>
            <a:endParaRPr b="1" sz="28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100">
              <a:solidFill>
                <a:schemeClr val="dk1"/>
              </a:solidFill>
              <a:latin typeface="Calibri"/>
              <a:ea typeface="Calibri"/>
              <a:cs typeface="Calibri"/>
              <a:sym typeface="Calibri"/>
            </a:endParaRPr>
          </a:p>
        </p:txBody>
      </p:sp>
      <p:sp>
        <p:nvSpPr>
          <p:cNvPr id="552" name="Google Shape;552;g32bda994deb_3_103"/>
          <p:cNvSpPr txBox="1"/>
          <p:nvPr/>
        </p:nvSpPr>
        <p:spPr>
          <a:xfrm>
            <a:off x="13850775" y="2641250"/>
            <a:ext cx="2343900" cy="56535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1" lang="ko-KR" sz="2000">
                <a:solidFill>
                  <a:schemeClr val="dk1"/>
                </a:solidFill>
                <a:latin typeface="Poor Story"/>
                <a:ea typeface="Poor Story"/>
                <a:cs typeface="Poor Story"/>
                <a:sym typeface="Poor Story"/>
              </a:rPr>
              <a:t>상관계수 값</a:t>
            </a:r>
            <a:r>
              <a:rPr lang="ko-KR" sz="2000">
                <a:solidFill>
                  <a:schemeClr val="dk1"/>
                </a:solidFill>
                <a:latin typeface="Poor Story"/>
                <a:ea typeface="Poor Story"/>
                <a:cs typeface="Poor Story"/>
                <a:sym typeface="Poor Story"/>
              </a:rPr>
              <a:t> </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000">
                <a:solidFill>
                  <a:schemeClr val="dk1"/>
                </a:solidFill>
                <a:latin typeface="Poor Story"/>
                <a:ea typeface="Poor Story"/>
                <a:cs typeface="Poor Story"/>
                <a:sym typeface="Poor Story"/>
              </a:rPr>
              <a:t>0.2468 (약한 양의 상관관계)</a:t>
            </a:r>
            <a:endParaRPr sz="2000">
              <a:solidFill>
                <a:schemeClr val="dk1"/>
              </a:solidFill>
              <a:latin typeface="Poor Story"/>
              <a:ea typeface="Poor Story"/>
              <a:cs typeface="Poor Story"/>
              <a:sym typeface="Poor Story"/>
            </a:endParaRPr>
          </a:p>
          <a:p>
            <a:pPr indent="-355600" lvl="0" marL="457200" rtl="0" algn="l">
              <a:lnSpc>
                <a:spcPct val="115000"/>
              </a:lnSpc>
              <a:spcBef>
                <a:spcPts val="0"/>
              </a:spcBef>
              <a:spcAft>
                <a:spcPts val="0"/>
              </a:spcAft>
              <a:buSzPts val="2000"/>
              <a:buFont typeface="Poor Story"/>
              <a:buChar char="●"/>
            </a:pPr>
            <a:r>
              <a:rPr b="1" lang="ko-KR" sz="2000">
                <a:solidFill>
                  <a:schemeClr val="dk1"/>
                </a:solidFill>
                <a:latin typeface="Poor Story"/>
                <a:ea typeface="Poor Story"/>
                <a:cs typeface="Poor Story"/>
                <a:sym typeface="Poor Story"/>
              </a:rPr>
              <a:t>해석</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b="1" lang="ko-KR" sz="2000">
                <a:solidFill>
                  <a:schemeClr val="dk1"/>
                </a:solidFill>
                <a:latin typeface="Poor Story"/>
                <a:ea typeface="Poor Story"/>
                <a:cs typeface="Poor Story"/>
                <a:sym typeface="Poor Story"/>
              </a:rPr>
              <a:t>오존(O3)</a:t>
            </a:r>
            <a:r>
              <a:rPr lang="ko-KR" sz="2000">
                <a:solidFill>
                  <a:schemeClr val="dk1"/>
                </a:solidFill>
                <a:latin typeface="Poor Story"/>
                <a:ea typeface="Poor Story"/>
                <a:cs typeface="Poor Story"/>
                <a:sym typeface="Poor Story"/>
              </a:rPr>
              <a:t> 물가지수가 상승할수록 오존 농도는 약간 증가하는 경향</a:t>
            </a:r>
            <a:r>
              <a:rPr lang="ko-KR" sz="2000">
                <a:solidFill>
                  <a:schemeClr val="dk1"/>
                </a:solidFill>
                <a:latin typeface="Poor Story"/>
                <a:ea typeface="Poor Story"/>
                <a:cs typeface="Poor Story"/>
                <a:sym typeface="Poor Story"/>
              </a:rPr>
              <a:t>이 있음.</a:t>
            </a:r>
            <a:endParaRPr sz="2000">
              <a:solidFill>
                <a:schemeClr val="dk1"/>
              </a:solidFill>
              <a:latin typeface="Poor Story"/>
              <a:ea typeface="Poor Story"/>
              <a:cs typeface="Poor Story"/>
              <a:sym typeface="Poor Story"/>
            </a:endParaRPr>
          </a:p>
          <a:p>
            <a:pPr indent="-355600" lvl="0" marL="457200" rtl="0" algn="l">
              <a:lnSpc>
                <a:spcPct val="115000"/>
              </a:lnSpc>
              <a:spcBef>
                <a:spcPts val="0"/>
              </a:spcBef>
              <a:spcAft>
                <a:spcPts val="0"/>
              </a:spcAft>
              <a:buSzPts val="2000"/>
              <a:buFont typeface="Poor Story"/>
              <a:buChar char="●"/>
            </a:pPr>
            <a:r>
              <a:rPr b="1" lang="ko-KR" sz="2000">
                <a:solidFill>
                  <a:schemeClr val="dk1"/>
                </a:solidFill>
                <a:latin typeface="Poor Story"/>
                <a:ea typeface="Poor Story"/>
                <a:cs typeface="Poor Story"/>
                <a:sym typeface="Poor Story"/>
              </a:rPr>
              <a:t>한계</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000">
                <a:solidFill>
                  <a:schemeClr val="dk1"/>
                </a:solidFill>
                <a:latin typeface="Poor Story"/>
                <a:ea typeface="Poor Story"/>
                <a:cs typeface="Poor Story"/>
                <a:sym typeface="Poor Story"/>
              </a:rPr>
              <a:t>다양한 외부 요인들로 인해 인과관계를 정확히 설명할 수 없음.</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553" name="Google Shape;553;g32bda994deb_3_103"/>
          <p:cNvPicPr preferRelativeResize="0"/>
          <p:nvPr/>
        </p:nvPicPr>
        <p:blipFill>
          <a:blip r:embed="rId13">
            <a:alphaModFix/>
          </a:blip>
          <a:stretch>
            <a:fillRect/>
          </a:stretch>
        </p:blipFill>
        <p:spPr>
          <a:xfrm>
            <a:off x="1752600" y="2266950"/>
            <a:ext cx="11518275" cy="654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57" name="Shape 557"/>
        <p:cNvGrpSpPr/>
        <p:nvPr/>
      </p:nvGrpSpPr>
      <p:grpSpPr>
        <a:xfrm>
          <a:off x="0" y="0"/>
          <a:ext cx="0" cy="0"/>
          <a:chOff x="0" y="0"/>
          <a:chExt cx="0" cy="0"/>
        </a:xfrm>
      </p:grpSpPr>
      <p:pic>
        <p:nvPicPr>
          <p:cNvPr id="558" name="Google Shape;558;g32bda994deb_3_12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559" name="Google Shape;559;g32bda994deb_3_123"/>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560" name="Google Shape;560;g32bda994deb_3_123"/>
          <p:cNvPicPr preferRelativeResize="0"/>
          <p:nvPr/>
        </p:nvPicPr>
        <p:blipFill rotWithShape="1">
          <a:blip r:embed="rId5">
            <a:alphaModFix/>
          </a:blip>
          <a:srcRect b="0" l="0" r="0" t="0"/>
          <a:stretch/>
        </p:blipFill>
        <p:spPr>
          <a:xfrm>
            <a:off x="3695697" y="571494"/>
            <a:ext cx="10621445" cy="1295413"/>
          </a:xfrm>
          <a:prstGeom prst="rect">
            <a:avLst/>
          </a:prstGeom>
          <a:noFill/>
          <a:ln>
            <a:noFill/>
          </a:ln>
          <a:effectLst>
            <a:outerShdw dir="2700000" dist="70023">
              <a:srgbClr val="BFB48A">
                <a:alpha val="32940"/>
              </a:srgbClr>
            </a:outerShdw>
          </a:effectLst>
        </p:spPr>
      </p:pic>
      <p:pic>
        <p:nvPicPr>
          <p:cNvPr id="561" name="Google Shape;561;g32bda994deb_3_12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562" name="Google Shape;562;g32bda994deb_3_12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563" name="Google Shape;563;g32bda994deb_3_12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564" name="Google Shape;564;g32bda994deb_3_123"/>
          <p:cNvPicPr preferRelativeResize="0"/>
          <p:nvPr/>
        </p:nvPicPr>
        <p:blipFill rotWithShape="1">
          <a:blip r:embed="rId8">
            <a:alphaModFix/>
          </a:blip>
          <a:srcRect b="0" l="0" r="0" t="0"/>
          <a:stretch/>
        </p:blipFill>
        <p:spPr>
          <a:xfrm>
            <a:off x="13705850" y="2266950"/>
            <a:ext cx="2613651" cy="6635575"/>
          </a:xfrm>
          <a:prstGeom prst="rect">
            <a:avLst/>
          </a:prstGeom>
          <a:noFill/>
          <a:ln>
            <a:noFill/>
          </a:ln>
        </p:spPr>
      </p:pic>
      <p:pic>
        <p:nvPicPr>
          <p:cNvPr id="565" name="Google Shape;565;g32bda994deb_3_123"/>
          <p:cNvPicPr preferRelativeResize="0"/>
          <p:nvPr/>
        </p:nvPicPr>
        <p:blipFill rotWithShape="1">
          <a:blip r:embed="rId9">
            <a:alphaModFix/>
          </a:blip>
          <a:srcRect b="0" l="0" r="0" t="0"/>
          <a:stretch/>
        </p:blipFill>
        <p:spPr>
          <a:xfrm rot="5400000">
            <a:off x="5753100" y="5638800"/>
            <a:ext cx="6781800" cy="38100"/>
          </a:xfrm>
          <a:prstGeom prst="rect">
            <a:avLst/>
          </a:prstGeom>
          <a:noFill/>
          <a:ln>
            <a:noFill/>
          </a:ln>
        </p:spPr>
      </p:pic>
      <p:pic>
        <p:nvPicPr>
          <p:cNvPr id="566" name="Google Shape;566;g32bda994deb_3_123"/>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567" name="Google Shape;567;g32bda994deb_3_123"/>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568" name="Google Shape;568;g32bda994deb_3_123"/>
          <p:cNvPicPr preferRelativeResize="0"/>
          <p:nvPr/>
        </p:nvPicPr>
        <p:blipFill rotWithShape="1">
          <a:blip r:embed="rId12">
            <a:alphaModFix/>
          </a:blip>
          <a:srcRect b="0" l="0" r="0" t="0"/>
          <a:stretch/>
        </p:blipFill>
        <p:spPr>
          <a:xfrm rot="463001">
            <a:off x="13649563" y="559744"/>
            <a:ext cx="1371595" cy="1255412"/>
          </a:xfrm>
          <a:prstGeom prst="rect">
            <a:avLst/>
          </a:prstGeom>
          <a:noFill/>
          <a:ln>
            <a:noFill/>
          </a:ln>
        </p:spPr>
      </p:pic>
      <p:sp>
        <p:nvSpPr>
          <p:cNvPr id="569" name="Google Shape;569;g32bda994deb_3_123"/>
          <p:cNvSpPr txBox="1"/>
          <p:nvPr/>
        </p:nvSpPr>
        <p:spPr>
          <a:xfrm>
            <a:off x="3932539" y="641295"/>
            <a:ext cx="10257000" cy="1092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ko-KR" sz="2800">
                <a:solidFill>
                  <a:schemeClr val="dk1"/>
                </a:solidFill>
                <a:latin typeface="Poor Story"/>
                <a:ea typeface="Poor Story"/>
                <a:cs typeface="Poor Story"/>
                <a:sym typeface="Poor Story"/>
              </a:rPr>
              <a:t>에너지(주택, 수도, 전기 및 연료) 물가지수와 </a:t>
            </a:r>
            <a:endParaRPr b="1" sz="2800">
              <a:solidFill>
                <a:schemeClr val="dk1"/>
              </a:solidFill>
              <a:latin typeface="Poor Story"/>
              <a:ea typeface="Poor Story"/>
              <a:cs typeface="Poor Story"/>
              <a:sym typeface="Poor Story"/>
            </a:endParaRPr>
          </a:p>
          <a:p>
            <a:pPr indent="0" lvl="0" marL="0" rtl="0" algn="ctr">
              <a:lnSpc>
                <a:spcPct val="150000"/>
              </a:lnSpc>
              <a:spcBef>
                <a:spcPts val="0"/>
              </a:spcBef>
              <a:spcAft>
                <a:spcPts val="0"/>
              </a:spcAft>
              <a:buNone/>
            </a:pPr>
            <a:r>
              <a:rPr b="1" lang="ko-KR" sz="2800">
                <a:solidFill>
                  <a:schemeClr val="dk1"/>
                </a:solidFill>
                <a:latin typeface="Poor Story"/>
                <a:ea typeface="Poor Story"/>
                <a:cs typeface="Poor Story"/>
                <a:sym typeface="Poor Story"/>
              </a:rPr>
              <a:t>아황산가스(So2) 간의 상관관계</a:t>
            </a:r>
            <a:endParaRPr sz="400">
              <a:solidFill>
                <a:srgbClr val="CE9178"/>
              </a:solidFill>
              <a:highlight>
                <a:schemeClr val="dk1"/>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Font typeface="Arial"/>
              <a:buNone/>
            </a:pPr>
            <a:r>
              <a:rPr b="1" lang="ko-KR" sz="4200">
                <a:solidFill>
                  <a:schemeClr val="dk1"/>
                </a:solidFill>
                <a:latin typeface="Poor Story"/>
                <a:ea typeface="Poor Story"/>
                <a:cs typeface="Poor Story"/>
                <a:sym typeface="Poor Story"/>
              </a:rPr>
              <a:t> </a:t>
            </a:r>
            <a:endParaRPr b="1" sz="4200">
              <a:solidFill>
                <a:schemeClr val="dk1"/>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b="1" sz="6300">
              <a:solidFill>
                <a:schemeClr val="dk1"/>
              </a:solidFill>
              <a:latin typeface="Calibri"/>
              <a:ea typeface="Calibri"/>
              <a:cs typeface="Calibri"/>
              <a:sym typeface="Calibri"/>
            </a:endParaRPr>
          </a:p>
        </p:txBody>
      </p:sp>
      <p:sp>
        <p:nvSpPr>
          <p:cNvPr id="570" name="Google Shape;570;g32bda994deb_3_123"/>
          <p:cNvSpPr txBox="1"/>
          <p:nvPr/>
        </p:nvSpPr>
        <p:spPr>
          <a:xfrm>
            <a:off x="13850775" y="2641250"/>
            <a:ext cx="2343900" cy="56535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1" lang="ko-KR" sz="2000">
                <a:solidFill>
                  <a:schemeClr val="dk1"/>
                </a:solidFill>
                <a:latin typeface="Poor Story"/>
                <a:ea typeface="Poor Story"/>
                <a:cs typeface="Poor Story"/>
                <a:sym typeface="Poor Story"/>
              </a:rPr>
              <a:t>상관계수 값</a:t>
            </a:r>
            <a:r>
              <a:rPr lang="ko-KR" sz="2000">
                <a:solidFill>
                  <a:schemeClr val="dk1"/>
                </a:solidFill>
                <a:latin typeface="Poor Story"/>
                <a:ea typeface="Poor Story"/>
                <a:cs typeface="Poor Story"/>
                <a:sym typeface="Poor Story"/>
              </a:rPr>
              <a:t> -0.6629 (</a:t>
            </a:r>
            <a:r>
              <a:rPr lang="ko-KR" sz="2000">
                <a:solidFill>
                  <a:schemeClr val="dk1"/>
                </a:solidFill>
                <a:latin typeface="Poor Story"/>
                <a:ea typeface="Poor Story"/>
                <a:cs typeface="Poor Story"/>
                <a:sym typeface="Poor Story"/>
              </a:rPr>
              <a:t>강한</a:t>
            </a:r>
            <a:r>
              <a:rPr lang="ko-KR" sz="2000">
                <a:solidFill>
                  <a:schemeClr val="dk1"/>
                </a:solidFill>
                <a:latin typeface="Poor Story"/>
                <a:ea typeface="Poor Story"/>
                <a:cs typeface="Poor Story"/>
                <a:sym typeface="Poor Story"/>
              </a:rPr>
              <a:t> </a:t>
            </a:r>
            <a:r>
              <a:rPr lang="ko-KR" sz="2000">
                <a:solidFill>
                  <a:schemeClr val="dk1"/>
                </a:solidFill>
                <a:latin typeface="Poor Story"/>
                <a:ea typeface="Poor Story"/>
                <a:cs typeface="Poor Story"/>
                <a:sym typeface="Poor Story"/>
              </a:rPr>
              <a:t>음</a:t>
            </a:r>
            <a:r>
              <a:rPr lang="ko-KR" sz="2000">
                <a:solidFill>
                  <a:schemeClr val="dk1"/>
                </a:solidFill>
                <a:latin typeface="Poor Story"/>
                <a:ea typeface="Poor Story"/>
                <a:cs typeface="Poor Story"/>
                <a:sym typeface="Poor Story"/>
              </a:rPr>
              <a:t>의 상관관계)</a:t>
            </a:r>
            <a:endParaRPr sz="2000">
              <a:solidFill>
                <a:schemeClr val="dk1"/>
              </a:solidFill>
              <a:latin typeface="Poor Story"/>
              <a:ea typeface="Poor Story"/>
              <a:cs typeface="Poor Story"/>
              <a:sym typeface="Poor Story"/>
            </a:endParaRPr>
          </a:p>
          <a:p>
            <a:pPr indent="-355600" lvl="0" marL="457200" rtl="0" algn="l">
              <a:lnSpc>
                <a:spcPct val="115000"/>
              </a:lnSpc>
              <a:spcBef>
                <a:spcPts val="0"/>
              </a:spcBef>
              <a:spcAft>
                <a:spcPts val="0"/>
              </a:spcAft>
              <a:buSzPts val="2000"/>
              <a:buFont typeface="Poor Story"/>
              <a:buChar char="●"/>
            </a:pPr>
            <a:r>
              <a:rPr b="1" lang="ko-KR" sz="2000">
                <a:solidFill>
                  <a:schemeClr val="dk1"/>
                </a:solidFill>
                <a:latin typeface="Poor Story"/>
                <a:ea typeface="Poor Story"/>
                <a:cs typeface="Poor Story"/>
                <a:sym typeface="Poor Story"/>
              </a:rPr>
              <a:t>해석</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b="1" lang="ko-KR" sz="2000">
                <a:solidFill>
                  <a:schemeClr val="dk1"/>
                </a:solidFill>
                <a:latin typeface="Poor Story"/>
                <a:ea typeface="Poor Story"/>
                <a:cs typeface="Poor Story"/>
                <a:sym typeface="Poor Story"/>
              </a:rPr>
              <a:t>아황산가스 (SO2)</a:t>
            </a:r>
            <a:r>
              <a:rPr lang="ko-KR" sz="2000">
                <a:solidFill>
                  <a:schemeClr val="dk1"/>
                </a:solidFill>
                <a:latin typeface="Poor Story"/>
                <a:ea typeface="Poor Story"/>
                <a:cs typeface="Poor Story"/>
                <a:sym typeface="Poor Story"/>
              </a:rPr>
              <a:t> 물가지수가 상승할수록 아황산가스 농도는 강하게 감소하는 경향</a:t>
            </a:r>
            <a:r>
              <a:rPr lang="ko-KR" sz="2000">
                <a:solidFill>
                  <a:schemeClr val="dk1"/>
                </a:solidFill>
                <a:latin typeface="Poor Story"/>
                <a:ea typeface="Poor Story"/>
                <a:cs typeface="Poor Story"/>
                <a:sym typeface="Poor Story"/>
              </a:rPr>
              <a:t>이 있음.</a:t>
            </a:r>
            <a:endParaRPr sz="2000">
              <a:solidFill>
                <a:schemeClr val="dk1"/>
              </a:solidFill>
              <a:latin typeface="Poor Story"/>
              <a:ea typeface="Poor Story"/>
              <a:cs typeface="Poor Story"/>
              <a:sym typeface="Poor Story"/>
            </a:endParaRPr>
          </a:p>
          <a:p>
            <a:pPr indent="-355600" lvl="0" marL="457200" rtl="0" algn="l">
              <a:lnSpc>
                <a:spcPct val="115000"/>
              </a:lnSpc>
              <a:spcBef>
                <a:spcPts val="0"/>
              </a:spcBef>
              <a:spcAft>
                <a:spcPts val="0"/>
              </a:spcAft>
              <a:buSzPts val="2000"/>
              <a:buFont typeface="Poor Story"/>
              <a:buChar char="●"/>
            </a:pPr>
            <a:r>
              <a:rPr b="1" lang="ko-KR" sz="2000">
                <a:solidFill>
                  <a:schemeClr val="dk1"/>
                </a:solidFill>
                <a:latin typeface="Poor Story"/>
                <a:ea typeface="Poor Story"/>
                <a:cs typeface="Poor Story"/>
                <a:sym typeface="Poor Story"/>
              </a:rPr>
              <a:t>한계</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rPr lang="ko-KR" sz="2000">
                <a:solidFill>
                  <a:schemeClr val="dk1"/>
                </a:solidFill>
                <a:latin typeface="Poor Story"/>
                <a:ea typeface="Poor Story"/>
                <a:cs typeface="Poor Story"/>
                <a:sym typeface="Poor Story"/>
              </a:rPr>
              <a:t>다양한 외부 요인들로 인해 인과관계를 정확히 설명할 수 없음.</a:t>
            </a:r>
            <a:endParaRPr sz="2000">
              <a:solidFill>
                <a:schemeClr val="dk1"/>
              </a:solidFill>
              <a:latin typeface="Poor Story"/>
              <a:ea typeface="Poor Story"/>
              <a:cs typeface="Poor Story"/>
              <a:sym typeface="Poor Story"/>
            </a:endParaRPr>
          </a:p>
          <a:p>
            <a:pPr indent="0" lvl="0" marL="457200" rtl="0" algn="l">
              <a:lnSpc>
                <a:spcPct val="115000"/>
              </a:lnSpc>
              <a:spcBef>
                <a:spcPts val="0"/>
              </a:spcBef>
              <a:spcAft>
                <a:spcPts val="0"/>
              </a:spcAft>
              <a:buNone/>
            </a:pPr>
            <a:r>
              <a:t/>
            </a:r>
            <a:endParaRPr/>
          </a:p>
        </p:txBody>
      </p:sp>
      <p:pic>
        <p:nvPicPr>
          <p:cNvPr id="571" name="Google Shape;571;g32bda994deb_3_123"/>
          <p:cNvPicPr preferRelativeResize="0"/>
          <p:nvPr/>
        </p:nvPicPr>
        <p:blipFill>
          <a:blip r:embed="rId13">
            <a:alphaModFix/>
          </a:blip>
          <a:stretch>
            <a:fillRect/>
          </a:stretch>
        </p:blipFill>
        <p:spPr>
          <a:xfrm>
            <a:off x="1663700" y="2266950"/>
            <a:ext cx="11823473" cy="678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75" name="Shape 575"/>
        <p:cNvGrpSpPr/>
        <p:nvPr/>
      </p:nvGrpSpPr>
      <p:grpSpPr>
        <a:xfrm>
          <a:off x="0" y="0"/>
          <a:ext cx="0" cy="0"/>
          <a:chOff x="0" y="0"/>
          <a:chExt cx="0" cy="0"/>
        </a:xfrm>
      </p:grpSpPr>
      <p:pic>
        <p:nvPicPr>
          <p:cNvPr id="576" name="Google Shape;576;p9"/>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577" name="Google Shape;577;p9"/>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1"/>
              </a:srgbClr>
            </a:outerShdw>
          </a:effectLst>
        </p:spPr>
      </p:pic>
      <p:pic>
        <p:nvPicPr>
          <p:cNvPr id="578" name="Google Shape;578;p9"/>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1"/>
              </a:srgbClr>
            </a:outerShdw>
          </a:effectLst>
        </p:spPr>
      </p:pic>
      <p:pic>
        <p:nvPicPr>
          <p:cNvPr id="579" name="Google Shape;579;p9"/>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1"/>
              </a:srgbClr>
            </a:outerShdw>
          </a:effectLst>
        </p:spPr>
      </p:pic>
      <p:pic>
        <p:nvPicPr>
          <p:cNvPr id="580" name="Google Shape;580;p9"/>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86"/>
              </a:srgbClr>
            </a:outerShdw>
          </a:effectLst>
        </p:spPr>
      </p:pic>
      <p:pic>
        <p:nvPicPr>
          <p:cNvPr id="581" name="Google Shape;581;p9"/>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1"/>
              </a:srgbClr>
            </a:outerShdw>
          </a:effectLst>
        </p:spPr>
      </p:pic>
      <p:pic>
        <p:nvPicPr>
          <p:cNvPr id="582" name="Google Shape;582;p9"/>
          <p:cNvPicPr preferRelativeResize="0"/>
          <p:nvPr/>
        </p:nvPicPr>
        <p:blipFill rotWithShape="1">
          <a:blip r:embed="rId8">
            <a:alphaModFix/>
          </a:blip>
          <a:srcRect b="0" l="0" r="0" t="0"/>
          <a:stretch/>
        </p:blipFill>
        <p:spPr>
          <a:xfrm>
            <a:off x="2768500" y="2235200"/>
            <a:ext cx="12738299" cy="6632200"/>
          </a:xfrm>
          <a:prstGeom prst="rect">
            <a:avLst/>
          </a:prstGeom>
          <a:noFill/>
          <a:ln>
            <a:noFill/>
          </a:ln>
        </p:spPr>
      </p:pic>
      <p:pic>
        <p:nvPicPr>
          <p:cNvPr id="583" name="Google Shape;583;p9"/>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584" name="Google Shape;584;p9"/>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585" name="Google Shape;585;p9"/>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586" name="Google Shape;586;p9"/>
          <p:cNvSpPr txBox="1"/>
          <p:nvPr/>
        </p:nvSpPr>
        <p:spPr>
          <a:xfrm>
            <a:off x="5600700" y="723900"/>
            <a:ext cx="7150100" cy="10922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결 과</a:t>
            </a:r>
            <a:endParaRPr>
              <a:latin typeface="Poor Story"/>
              <a:ea typeface="Poor Story"/>
              <a:cs typeface="Poor Story"/>
              <a:sym typeface="Poor Story"/>
            </a:endParaRPr>
          </a:p>
        </p:txBody>
      </p:sp>
      <p:sp>
        <p:nvSpPr>
          <p:cNvPr id="587" name="Google Shape;587;p9"/>
          <p:cNvSpPr txBox="1"/>
          <p:nvPr/>
        </p:nvSpPr>
        <p:spPr>
          <a:xfrm>
            <a:off x="3559605" y="3017472"/>
            <a:ext cx="11422800" cy="45378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t/>
            </a:r>
            <a:endParaRPr b="1" sz="1800">
              <a:solidFill>
                <a:srgbClr val="81818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기온 , 에너지 물가지수 =&gt;  0.4162 (약한 양의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에너지 물가지수, 해수면 =&gt; 0.7721 (강한 양의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에너지 물가지수, 일산화탄소(Co) =&gt; -0.3311 (약한 음의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에너지 물가지수, 이산화질소(No2) =&gt; -0.3750 (약한 음의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에너지 물가지수, 오존(O3) =&gt; 0.2468 (약한 양의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rPr b="1" lang="ko-KR" sz="2400">
                <a:solidFill>
                  <a:schemeClr val="dk1"/>
                </a:solidFill>
                <a:latin typeface="Poor Story"/>
                <a:ea typeface="Poor Story"/>
                <a:cs typeface="Poor Story"/>
                <a:sym typeface="Poor Story"/>
              </a:rPr>
              <a:t>에너지 물가지수, 아황산가스(So2) =&gt; -0.6629 (강한 음의 상관관계)</a:t>
            </a:r>
            <a:endParaRPr b="1" sz="2400">
              <a:solidFill>
                <a:schemeClr val="dk1"/>
              </a:solidFill>
              <a:latin typeface="Poor Story"/>
              <a:ea typeface="Poor Story"/>
              <a:cs typeface="Poor Story"/>
              <a:sym typeface="Poor Story"/>
            </a:endParaRPr>
          </a:p>
          <a:p>
            <a:pPr indent="0" lvl="0" marL="0" marR="0" rtl="0" algn="l">
              <a:lnSpc>
                <a:spcPct val="10458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588" name="Google Shape;588;p9"/>
          <p:cNvPicPr preferRelativeResize="0"/>
          <p:nvPr/>
        </p:nvPicPr>
        <p:blipFill>
          <a:blip r:embed="rId12">
            <a:alphaModFix/>
          </a:blip>
          <a:stretch>
            <a:fillRect/>
          </a:stretch>
        </p:blipFill>
        <p:spPr>
          <a:xfrm>
            <a:off x="3195375" y="4770263"/>
            <a:ext cx="8053074" cy="649737"/>
          </a:xfrm>
          <a:prstGeom prst="rect">
            <a:avLst/>
          </a:prstGeom>
          <a:noFill/>
          <a:ln>
            <a:noFill/>
          </a:ln>
        </p:spPr>
      </p:pic>
      <p:pic>
        <p:nvPicPr>
          <p:cNvPr id="589" name="Google Shape;589;p9"/>
          <p:cNvPicPr preferRelativeResize="0"/>
          <p:nvPr/>
        </p:nvPicPr>
        <p:blipFill>
          <a:blip r:embed="rId12">
            <a:alphaModFix/>
          </a:blip>
          <a:stretch>
            <a:fillRect/>
          </a:stretch>
        </p:blipFill>
        <p:spPr>
          <a:xfrm>
            <a:off x="3195375" y="5478388"/>
            <a:ext cx="8053074" cy="649737"/>
          </a:xfrm>
          <a:prstGeom prst="rect">
            <a:avLst/>
          </a:prstGeom>
          <a:noFill/>
          <a:ln>
            <a:noFill/>
          </a:ln>
        </p:spPr>
      </p:pic>
      <p:pic>
        <p:nvPicPr>
          <p:cNvPr id="590" name="Google Shape;590;p9"/>
          <p:cNvPicPr preferRelativeResize="0"/>
          <p:nvPr/>
        </p:nvPicPr>
        <p:blipFill>
          <a:blip r:embed="rId13">
            <a:alphaModFix/>
          </a:blip>
          <a:stretch>
            <a:fillRect/>
          </a:stretch>
        </p:blipFill>
        <p:spPr>
          <a:xfrm>
            <a:off x="3195438" y="3213025"/>
            <a:ext cx="8052946" cy="649725"/>
          </a:xfrm>
          <a:prstGeom prst="rect">
            <a:avLst/>
          </a:prstGeom>
          <a:noFill/>
          <a:ln>
            <a:noFill/>
          </a:ln>
        </p:spPr>
      </p:pic>
      <p:pic>
        <p:nvPicPr>
          <p:cNvPr id="591" name="Google Shape;591;p9"/>
          <p:cNvPicPr preferRelativeResize="0"/>
          <p:nvPr/>
        </p:nvPicPr>
        <p:blipFill>
          <a:blip r:embed="rId13">
            <a:alphaModFix/>
          </a:blip>
          <a:stretch>
            <a:fillRect/>
          </a:stretch>
        </p:blipFill>
        <p:spPr>
          <a:xfrm>
            <a:off x="3195438" y="3991650"/>
            <a:ext cx="8052946" cy="649725"/>
          </a:xfrm>
          <a:prstGeom prst="rect">
            <a:avLst/>
          </a:prstGeom>
          <a:noFill/>
          <a:ln>
            <a:noFill/>
          </a:ln>
        </p:spPr>
      </p:pic>
      <p:pic>
        <p:nvPicPr>
          <p:cNvPr id="592" name="Google Shape;592;p9"/>
          <p:cNvPicPr preferRelativeResize="0"/>
          <p:nvPr/>
        </p:nvPicPr>
        <p:blipFill>
          <a:blip r:embed="rId13">
            <a:alphaModFix/>
          </a:blip>
          <a:stretch>
            <a:fillRect/>
          </a:stretch>
        </p:blipFill>
        <p:spPr>
          <a:xfrm>
            <a:off x="3195438" y="6186525"/>
            <a:ext cx="8052946" cy="649725"/>
          </a:xfrm>
          <a:prstGeom prst="rect">
            <a:avLst/>
          </a:prstGeom>
          <a:noFill/>
          <a:ln>
            <a:noFill/>
          </a:ln>
        </p:spPr>
      </p:pic>
      <p:pic>
        <p:nvPicPr>
          <p:cNvPr id="593" name="Google Shape;593;p9"/>
          <p:cNvPicPr preferRelativeResize="0"/>
          <p:nvPr/>
        </p:nvPicPr>
        <p:blipFill>
          <a:blip r:embed="rId12">
            <a:alphaModFix/>
          </a:blip>
          <a:stretch>
            <a:fillRect/>
          </a:stretch>
        </p:blipFill>
        <p:spPr>
          <a:xfrm>
            <a:off x="3195375" y="6965138"/>
            <a:ext cx="8053074" cy="649737"/>
          </a:xfrm>
          <a:prstGeom prst="rect">
            <a:avLst/>
          </a:prstGeom>
          <a:noFill/>
          <a:ln>
            <a:noFill/>
          </a:ln>
        </p:spPr>
      </p:pic>
      <p:pic>
        <p:nvPicPr>
          <p:cNvPr id="594" name="Google Shape;594;p9"/>
          <p:cNvPicPr preferRelativeResize="0"/>
          <p:nvPr/>
        </p:nvPicPr>
        <p:blipFill rotWithShape="1">
          <a:blip r:embed="rId14">
            <a:alphaModFix/>
          </a:blip>
          <a:srcRect b="0" l="0" r="0" t="0"/>
          <a:stretch/>
        </p:blipFill>
        <p:spPr>
          <a:xfrm>
            <a:off x="11912600" y="2330450"/>
            <a:ext cx="4597400" cy="6070600"/>
          </a:xfrm>
          <a:prstGeom prst="rect">
            <a:avLst/>
          </a:prstGeom>
          <a:noFill/>
          <a:ln>
            <a:noFill/>
          </a:ln>
          <a:effectLst>
            <a:outerShdw dir="2700000" dist="70636">
              <a:srgbClr val="000000">
                <a:alpha val="14900"/>
              </a:srgbClr>
            </a:outerShdw>
          </a:effectLst>
        </p:spPr>
      </p:pic>
      <p:sp>
        <p:nvSpPr>
          <p:cNvPr id="595" name="Google Shape;595;p9"/>
          <p:cNvSpPr txBox="1"/>
          <p:nvPr/>
        </p:nvSpPr>
        <p:spPr>
          <a:xfrm>
            <a:off x="12227550" y="2672053"/>
            <a:ext cx="3967500" cy="5387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KR" sz="2600">
                <a:solidFill>
                  <a:schemeClr val="dk1"/>
                </a:solidFill>
                <a:latin typeface="Poor Story"/>
                <a:ea typeface="Poor Story"/>
                <a:cs typeface="Poor Story"/>
                <a:sym typeface="Poor Story"/>
              </a:rPr>
              <a:t>=&gt;</a:t>
            </a:r>
            <a:r>
              <a:rPr lang="ko-KR" sz="2600">
                <a:solidFill>
                  <a:schemeClr val="dk1"/>
                </a:solidFill>
                <a:latin typeface="Poor Story"/>
                <a:ea typeface="Poor Story"/>
                <a:cs typeface="Poor Story"/>
                <a:sym typeface="Poor Story"/>
              </a:rPr>
              <a:t> 가설과 달리 </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lang="ko-KR" sz="2600">
                <a:solidFill>
                  <a:schemeClr val="dk1"/>
                </a:solidFill>
                <a:latin typeface="Poor Story"/>
                <a:ea typeface="Poor Story"/>
                <a:cs typeface="Poor Story"/>
                <a:sym typeface="Poor Story"/>
              </a:rPr>
              <a:t>    실제 데이터들의 </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b="1" lang="ko-KR" sz="2600">
                <a:solidFill>
                  <a:schemeClr val="dk1"/>
                </a:solidFill>
                <a:latin typeface="Poor Story"/>
                <a:ea typeface="Poor Story"/>
                <a:cs typeface="Poor Story"/>
                <a:sym typeface="Poor Story"/>
              </a:rPr>
              <a:t>     연관관계 낮음</a:t>
            </a:r>
            <a:endParaRPr b="1"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b="1" lang="ko-KR" sz="2600">
                <a:solidFill>
                  <a:schemeClr val="dk1"/>
                </a:solidFill>
                <a:latin typeface="Poor Story"/>
                <a:ea typeface="Poor Story"/>
                <a:cs typeface="Poor Story"/>
                <a:sym typeface="Poor Story"/>
              </a:rPr>
              <a:t>=&gt; </a:t>
            </a:r>
            <a:r>
              <a:rPr lang="ko-KR" sz="2600">
                <a:solidFill>
                  <a:schemeClr val="dk1"/>
                </a:solidFill>
                <a:latin typeface="Poor Story"/>
                <a:ea typeface="Poor Story"/>
                <a:cs typeface="Poor Story"/>
                <a:sym typeface="Poor Story"/>
              </a:rPr>
              <a:t> 다른 </a:t>
            </a:r>
            <a:r>
              <a:rPr b="1" lang="ko-KR" sz="2600">
                <a:solidFill>
                  <a:schemeClr val="dk1"/>
                </a:solidFill>
                <a:latin typeface="Poor Story"/>
                <a:ea typeface="Poor Story"/>
                <a:cs typeface="Poor Story"/>
                <a:sym typeface="Poor Story"/>
              </a:rPr>
              <a:t>변동 요인</a:t>
            </a:r>
            <a:r>
              <a:rPr lang="ko-KR" sz="2600">
                <a:solidFill>
                  <a:schemeClr val="dk1"/>
                </a:solidFill>
                <a:latin typeface="Poor Story"/>
                <a:ea typeface="Poor Story"/>
                <a:cs typeface="Poor Story"/>
                <a:sym typeface="Poor Story"/>
              </a:rPr>
              <a:t>들이 </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lang="ko-KR" sz="2600">
                <a:solidFill>
                  <a:schemeClr val="dk1"/>
                </a:solidFill>
                <a:latin typeface="Poor Story"/>
                <a:ea typeface="Poor Story"/>
                <a:cs typeface="Poor Story"/>
                <a:sym typeface="Poor Story"/>
              </a:rPr>
              <a:t>       너무 </a:t>
            </a:r>
            <a:r>
              <a:rPr b="1" lang="ko-KR" sz="2600">
                <a:solidFill>
                  <a:schemeClr val="dk1"/>
                </a:solidFill>
                <a:latin typeface="Poor Story"/>
                <a:ea typeface="Poor Story"/>
                <a:cs typeface="Poor Story"/>
                <a:sym typeface="Poor Story"/>
              </a:rPr>
              <a:t>많음</a:t>
            </a:r>
            <a:endParaRPr b="1"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b="1" lang="ko-KR" sz="2600">
                <a:solidFill>
                  <a:schemeClr val="dk1"/>
                </a:solidFill>
                <a:latin typeface="Poor Story"/>
                <a:ea typeface="Poor Story"/>
                <a:cs typeface="Poor Story"/>
                <a:sym typeface="Poor Story"/>
              </a:rPr>
              <a:t>=&gt;</a:t>
            </a:r>
            <a:r>
              <a:rPr lang="ko-KR" sz="2600">
                <a:solidFill>
                  <a:schemeClr val="dk1"/>
                </a:solidFill>
                <a:latin typeface="Poor Story"/>
                <a:ea typeface="Poor Story"/>
                <a:cs typeface="Poor Story"/>
                <a:sym typeface="Poor Story"/>
              </a:rPr>
              <a:t>  </a:t>
            </a:r>
            <a:r>
              <a:rPr b="1" lang="ko-KR" sz="2600">
                <a:solidFill>
                  <a:schemeClr val="dk1"/>
                </a:solidFill>
                <a:latin typeface="Poor Story"/>
                <a:ea typeface="Poor Story"/>
                <a:cs typeface="Poor Story"/>
                <a:sym typeface="Poor Story"/>
              </a:rPr>
              <a:t>대구 데이터의 한계</a:t>
            </a:r>
            <a:r>
              <a:rPr b="1" lang="ko-KR" sz="2600">
                <a:solidFill>
                  <a:schemeClr val="dk1"/>
                </a:solidFill>
                <a:latin typeface="Poor Story"/>
                <a:ea typeface="Poor Story"/>
                <a:cs typeface="Poor Story"/>
                <a:sym typeface="Poor Story"/>
              </a:rPr>
              <a:t> </a:t>
            </a:r>
            <a:r>
              <a:rPr lang="ko-KR" sz="2600">
                <a:solidFill>
                  <a:schemeClr val="dk1"/>
                </a:solidFill>
                <a:latin typeface="Poor Story"/>
                <a:ea typeface="Poor Story"/>
                <a:cs typeface="Poor Story"/>
                <a:sym typeface="Poor Story"/>
              </a:rPr>
              <a:t> </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b="1" lang="ko-KR" sz="2600">
                <a:solidFill>
                  <a:schemeClr val="dk1"/>
                </a:solidFill>
                <a:latin typeface="Poor Story"/>
                <a:ea typeface="Poor Story"/>
                <a:cs typeface="Poor Story"/>
                <a:sym typeface="Poor Story"/>
              </a:rPr>
              <a:t>=&gt;</a:t>
            </a:r>
            <a:r>
              <a:rPr lang="ko-KR" sz="2600">
                <a:solidFill>
                  <a:schemeClr val="dk1"/>
                </a:solidFill>
                <a:latin typeface="Poor Story"/>
                <a:ea typeface="Poor Story"/>
                <a:cs typeface="Poor Story"/>
                <a:sym typeface="Poor Story"/>
              </a:rPr>
              <a:t> 미래를 위해</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lang="ko-KR" sz="2600">
                <a:solidFill>
                  <a:schemeClr val="dk1"/>
                </a:solidFill>
                <a:latin typeface="Poor Story"/>
                <a:ea typeface="Poor Story"/>
                <a:cs typeface="Poor Story"/>
                <a:sym typeface="Poor Story"/>
              </a:rPr>
              <a:t>     모두가 기후·환경에</a:t>
            </a:r>
            <a:endParaRPr sz="2600">
              <a:solidFill>
                <a:schemeClr val="dk1"/>
              </a:solidFill>
              <a:latin typeface="Poor Story"/>
              <a:ea typeface="Poor Story"/>
              <a:cs typeface="Poor Story"/>
              <a:sym typeface="Poor Story"/>
            </a:endParaRPr>
          </a:p>
          <a:p>
            <a:pPr indent="0" lvl="0" marL="0" rtl="0" algn="l">
              <a:lnSpc>
                <a:spcPct val="150000"/>
              </a:lnSpc>
              <a:spcBef>
                <a:spcPts val="0"/>
              </a:spcBef>
              <a:spcAft>
                <a:spcPts val="0"/>
              </a:spcAft>
              <a:buNone/>
            </a:pPr>
            <a:r>
              <a:rPr lang="ko-KR" sz="2600">
                <a:solidFill>
                  <a:schemeClr val="dk1"/>
                </a:solidFill>
                <a:latin typeface="Poor Story"/>
                <a:ea typeface="Poor Story"/>
                <a:cs typeface="Poor Story"/>
                <a:sym typeface="Poor Story"/>
              </a:rPr>
              <a:t>     관심을 기울여야 함    </a:t>
            </a:r>
            <a:endParaRPr sz="2600">
              <a:solidFill>
                <a:schemeClr val="dk1"/>
              </a:solidFill>
              <a:latin typeface="Poor Story"/>
              <a:ea typeface="Poor Story"/>
              <a:cs typeface="Poor Story"/>
              <a:sym typeface="Poor Stor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599" name="Shape 599"/>
        <p:cNvGrpSpPr/>
        <p:nvPr/>
      </p:nvGrpSpPr>
      <p:grpSpPr>
        <a:xfrm>
          <a:off x="0" y="0"/>
          <a:ext cx="0" cy="0"/>
          <a:chOff x="0" y="0"/>
          <a:chExt cx="0" cy="0"/>
        </a:xfrm>
      </p:grpSpPr>
      <p:pic>
        <p:nvPicPr>
          <p:cNvPr id="600" name="Google Shape;600;g32cc2e609aa_1_27"/>
          <p:cNvPicPr preferRelativeResize="0"/>
          <p:nvPr/>
        </p:nvPicPr>
        <p:blipFill rotWithShape="1">
          <a:blip r:embed="rId3">
            <a:alphaModFix/>
          </a:blip>
          <a:srcRect b="0" l="0" r="0" t="0"/>
          <a:stretch/>
        </p:blipFill>
        <p:spPr>
          <a:xfrm rot="-5400000">
            <a:off x="7975600" y="939800"/>
            <a:ext cx="2590800" cy="19824700"/>
          </a:xfrm>
          <a:prstGeom prst="rect">
            <a:avLst/>
          </a:prstGeom>
          <a:noFill/>
          <a:ln>
            <a:noFill/>
          </a:ln>
        </p:spPr>
      </p:pic>
      <p:pic>
        <p:nvPicPr>
          <p:cNvPr id="601" name="Google Shape;601;g32cc2e609aa_1_27"/>
          <p:cNvPicPr preferRelativeResize="0"/>
          <p:nvPr/>
        </p:nvPicPr>
        <p:blipFill rotWithShape="1">
          <a:blip r:embed="rId4">
            <a:alphaModFix/>
          </a:blip>
          <a:srcRect b="0" l="0" r="0" t="0"/>
          <a:stretch/>
        </p:blipFill>
        <p:spPr>
          <a:xfrm>
            <a:off x="1511300" y="-76200"/>
            <a:ext cx="1778000" cy="1257300"/>
          </a:xfrm>
          <a:prstGeom prst="rect">
            <a:avLst/>
          </a:prstGeom>
          <a:noFill/>
          <a:ln>
            <a:noFill/>
          </a:ln>
          <a:effectLst>
            <a:outerShdw dir="2700000" dist="116386">
              <a:srgbClr val="BFB48A">
                <a:alpha val="34900"/>
              </a:srgbClr>
            </a:outerShdw>
          </a:effectLst>
        </p:spPr>
      </p:pic>
      <p:pic>
        <p:nvPicPr>
          <p:cNvPr id="602" name="Google Shape;602;g32cc2e609aa_1_27"/>
          <p:cNvPicPr preferRelativeResize="0"/>
          <p:nvPr/>
        </p:nvPicPr>
        <p:blipFill rotWithShape="1">
          <a:blip r:embed="rId5">
            <a:alphaModFix/>
          </a:blip>
          <a:srcRect b="0" l="0" r="0" t="0"/>
          <a:stretch/>
        </p:blipFill>
        <p:spPr>
          <a:xfrm>
            <a:off x="-635000" y="800100"/>
            <a:ext cx="1981200" cy="1358900"/>
          </a:xfrm>
          <a:prstGeom prst="rect">
            <a:avLst/>
          </a:prstGeom>
          <a:noFill/>
          <a:ln>
            <a:noFill/>
          </a:ln>
          <a:effectLst>
            <a:outerShdw dir="2700000" dist="73438">
              <a:srgbClr val="000000">
                <a:alpha val="15690"/>
              </a:srgbClr>
            </a:outerShdw>
          </a:effectLst>
        </p:spPr>
      </p:pic>
      <p:pic>
        <p:nvPicPr>
          <p:cNvPr id="603" name="Google Shape;603;g32cc2e609aa_1_27"/>
          <p:cNvPicPr preferRelativeResize="0"/>
          <p:nvPr/>
        </p:nvPicPr>
        <p:blipFill rotWithShape="1">
          <a:blip r:embed="rId6">
            <a:alphaModFix/>
          </a:blip>
          <a:srcRect b="0" l="0" r="0" t="0"/>
          <a:stretch/>
        </p:blipFill>
        <p:spPr>
          <a:xfrm>
            <a:off x="5486400" y="596900"/>
            <a:ext cx="7327899" cy="1574800"/>
          </a:xfrm>
          <a:prstGeom prst="rect">
            <a:avLst/>
          </a:prstGeom>
          <a:noFill/>
          <a:ln>
            <a:noFill/>
          </a:ln>
          <a:effectLst>
            <a:outerShdw dir="2700000" dist="144801">
              <a:srgbClr val="BFB48A">
                <a:alpha val="32940"/>
              </a:srgbClr>
            </a:outerShdw>
          </a:effectLst>
        </p:spPr>
      </p:pic>
      <p:pic>
        <p:nvPicPr>
          <p:cNvPr id="604" name="Google Shape;604;g32cc2e609aa_1_27"/>
          <p:cNvPicPr preferRelativeResize="0"/>
          <p:nvPr/>
        </p:nvPicPr>
        <p:blipFill rotWithShape="1">
          <a:blip r:embed="rId4">
            <a:alphaModFix/>
          </a:blip>
          <a:srcRect b="0" l="0" r="0" t="0"/>
          <a:stretch/>
        </p:blipFill>
        <p:spPr>
          <a:xfrm>
            <a:off x="16738600" y="1320800"/>
            <a:ext cx="1778000" cy="1257300"/>
          </a:xfrm>
          <a:prstGeom prst="rect">
            <a:avLst/>
          </a:prstGeom>
          <a:noFill/>
          <a:ln>
            <a:noFill/>
          </a:ln>
          <a:effectLst>
            <a:outerShdw dir="2700000" dist="116386">
              <a:srgbClr val="BFB48A">
                <a:alpha val="34900"/>
              </a:srgbClr>
            </a:outerShdw>
          </a:effectLst>
        </p:spPr>
      </p:pic>
      <p:pic>
        <p:nvPicPr>
          <p:cNvPr id="605" name="Google Shape;605;g32cc2e609aa_1_27"/>
          <p:cNvPicPr preferRelativeResize="0"/>
          <p:nvPr/>
        </p:nvPicPr>
        <p:blipFill rotWithShape="1">
          <a:blip r:embed="rId7">
            <a:alphaModFix/>
          </a:blip>
          <a:srcRect b="0" l="0" r="0" t="0"/>
          <a:stretch/>
        </p:blipFill>
        <p:spPr>
          <a:xfrm>
            <a:off x="1841500" y="2844800"/>
            <a:ext cx="4597400" cy="6070600"/>
          </a:xfrm>
          <a:prstGeom prst="rect">
            <a:avLst/>
          </a:prstGeom>
          <a:noFill/>
          <a:ln>
            <a:noFill/>
          </a:ln>
          <a:effectLst>
            <a:outerShdw dir="2700000" dist="70636">
              <a:srgbClr val="000000">
                <a:alpha val="14900"/>
              </a:srgbClr>
            </a:outerShdw>
          </a:effectLst>
        </p:spPr>
      </p:pic>
      <p:pic>
        <p:nvPicPr>
          <p:cNvPr id="606" name="Google Shape;606;g32cc2e609aa_1_27"/>
          <p:cNvPicPr preferRelativeResize="0"/>
          <p:nvPr/>
        </p:nvPicPr>
        <p:blipFill rotWithShape="1">
          <a:blip r:embed="rId7">
            <a:alphaModFix/>
          </a:blip>
          <a:srcRect b="0" l="0" r="0" t="0"/>
          <a:stretch/>
        </p:blipFill>
        <p:spPr>
          <a:xfrm>
            <a:off x="6845300" y="2844800"/>
            <a:ext cx="4597400" cy="6070600"/>
          </a:xfrm>
          <a:prstGeom prst="rect">
            <a:avLst/>
          </a:prstGeom>
          <a:noFill/>
          <a:ln>
            <a:noFill/>
          </a:ln>
          <a:effectLst>
            <a:outerShdw dir="2700000" dist="70636">
              <a:srgbClr val="000000">
                <a:alpha val="14900"/>
              </a:srgbClr>
            </a:outerShdw>
          </a:effectLst>
        </p:spPr>
      </p:pic>
      <p:pic>
        <p:nvPicPr>
          <p:cNvPr id="607" name="Google Shape;607;g32cc2e609aa_1_27"/>
          <p:cNvPicPr preferRelativeResize="0"/>
          <p:nvPr/>
        </p:nvPicPr>
        <p:blipFill rotWithShape="1">
          <a:blip r:embed="rId7">
            <a:alphaModFix/>
          </a:blip>
          <a:srcRect b="0" l="0" r="0" t="0"/>
          <a:stretch/>
        </p:blipFill>
        <p:spPr>
          <a:xfrm>
            <a:off x="11849100" y="2828925"/>
            <a:ext cx="4597400" cy="6070600"/>
          </a:xfrm>
          <a:prstGeom prst="rect">
            <a:avLst/>
          </a:prstGeom>
          <a:noFill/>
          <a:ln>
            <a:noFill/>
          </a:ln>
          <a:effectLst>
            <a:outerShdw dir="2700000" dist="70636">
              <a:srgbClr val="000000">
                <a:alpha val="14900"/>
              </a:srgbClr>
            </a:outerShdw>
          </a:effectLst>
        </p:spPr>
      </p:pic>
      <p:pic>
        <p:nvPicPr>
          <p:cNvPr id="608" name="Google Shape;608;g32cc2e609aa_1_27"/>
          <p:cNvPicPr preferRelativeResize="0"/>
          <p:nvPr/>
        </p:nvPicPr>
        <p:blipFill rotWithShape="1">
          <a:blip r:embed="rId8">
            <a:alphaModFix/>
          </a:blip>
          <a:srcRect b="0" l="0" r="0" t="0"/>
          <a:stretch/>
        </p:blipFill>
        <p:spPr>
          <a:xfrm>
            <a:off x="2146300" y="1803400"/>
            <a:ext cx="711200" cy="1130300"/>
          </a:xfrm>
          <a:prstGeom prst="rect">
            <a:avLst/>
          </a:prstGeom>
          <a:noFill/>
          <a:ln>
            <a:noFill/>
          </a:ln>
          <a:effectLst>
            <a:outerShdw blurRad="4974" dir="2700000" dist="135905">
              <a:srgbClr val="BFB48A">
                <a:alpha val="36860"/>
              </a:srgbClr>
            </a:outerShdw>
          </a:effectLst>
        </p:spPr>
      </p:pic>
      <p:pic>
        <p:nvPicPr>
          <p:cNvPr id="609" name="Google Shape;609;g32cc2e609aa_1_27"/>
          <p:cNvPicPr preferRelativeResize="0"/>
          <p:nvPr/>
        </p:nvPicPr>
        <p:blipFill rotWithShape="1">
          <a:blip r:embed="rId9">
            <a:alphaModFix/>
          </a:blip>
          <a:srcRect b="0" l="0" r="0" t="0"/>
          <a:stretch/>
        </p:blipFill>
        <p:spPr>
          <a:xfrm rot="2280000">
            <a:off x="15735300" y="7924800"/>
            <a:ext cx="1308100" cy="1308100"/>
          </a:xfrm>
          <a:prstGeom prst="rect">
            <a:avLst/>
          </a:prstGeom>
          <a:noFill/>
          <a:ln>
            <a:noFill/>
          </a:ln>
        </p:spPr>
      </p:pic>
      <p:pic>
        <p:nvPicPr>
          <p:cNvPr id="610" name="Google Shape;610;g32cc2e609aa_1_27"/>
          <p:cNvPicPr preferRelativeResize="0"/>
          <p:nvPr/>
        </p:nvPicPr>
        <p:blipFill rotWithShape="1">
          <a:blip r:embed="rId10">
            <a:alphaModFix/>
          </a:blip>
          <a:srcRect b="0" l="0" r="0" t="0"/>
          <a:stretch/>
        </p:blipFill>
        <p:spPr>
          <a:xfrm>
            <a:off x="2273300" y="5702300"/>
            <a:ext cx="3721100" cy="50800"/>
          </a:xfrm>
          <a:prstGeom prst="rect">
            <a:avLst/>
          </a:prstGeom>
          <a:noFill/>
          <a:ln>
            <a:noFill/>
          </a:ln>
        </p:spPr>
      </p:pic>
      <p:pic>
        <p:nvPicPr>
          <p:cNvPr id="611" name="Google Shape;611;g32cc2e609aa_1_27"/>
          <p:cNvPicPr preferRelativeResize="0"/>
          <p:nvPr/>
        </p:nvPicPr>
        <p:blipFill rotWithShape="1">
          <a:blip r:embed="rId10">
            <a:alphaModFix/>
          </a:blip>
          <a:srcRect b="0" l="0" r="0" t="0"/>
          <a:stretch/>
        </p:blipFill>
        <p:spPr>
          <a:xfrm>
            <a:off x="7277100" y="5702300"/>
            <a:ext cx="3721100" cy="50800"/>
          </a:xfrm>
          <a:prstGeom prst="rect">
            <a:avLst/>
          </a:prstGeom>
          <a:noFill/>
          <a:ln>
            <a:noFill/>
          </a:ln>
        </p:spPr>
      </p:pic>
      <p:pic>
        <p:nvPicPr>
          <p:cNvPr id="612" name="Google Shape;612;g32cc2e609aa_1_27"/>
          <p:cNvPicPr preferRelativeResize="0"/>
          <p:nvPr/>
        </p:nvPicPr>
        <p:blipFill rotWithShape="1">
          <a:blip r:embed="rId10">
            <a:alphaModFix/>
          </a:blip>
          <a:srcRect b="0" l="0" r="0" t="0"/>
          <a:stretch/>
        </p:blipFill>
        <p:spPr>
          <a:xfrm>
            <a:off x="12287150" y="5838825"/>
            <a:ext cx="3721100" cy="50800"/>
          </a:xfrm>
          <a:prstGeom prst="rect">
            <a:avLst/>
          </a:prstGeom>
          <a:noFill/>
          <a:ln>
            <a:noFill/>
          </a:ln>
        </p:spPr>
      </p:pic>
      <p:pic>
        <p:nvPicPr>
          <p:cNvPr id="613" name="Google Shape;613;g32cc2e609aa_1_27"/>
          <p:cNvPicPr preferRelativeResize="0"/>
          <p:nvPr/>
        </p:nvPicPr>
        <p:blipFill rotWithShape="1">
          <a:blip r:embed="rId11">
            <a:alphaModFix/>
          </a:blip>
          <a:srcRect b="0" l="0" r="0" t="0"/>
          <a:stretch/>
        </p:blipFill>
        <p:spPr>
          <a:xfrm>
            <a:off x="3581400" y="3213100"/>
            <a:ext cx="1104900" cy="1612900"/>
          </a:xfrm>
          <a:prstGeom prst="rect">
            <a:avLst/>
          </a:prstGeom>
          <a:noFill/>
          <a:ln>
            <a:noFill/>
          </a:ln>
        </p:spPr>
      </p:pic>
      <p:pic>
        <p:nvPicPr>
          <p:cNvPr id="614" name="Google Shape;614;g32cc2e609aa_1_27"/>
          <p:cNvPicPr preferRelativeResize="0"/>
          <p:nvPr/>
        </p:nvPicPr>
        <p:blipFill rotWithShape="1">
          <a:blip r:embed="rId12">
            <a:alphaModFix/>
          </a:blip>
          <a:srcRect b="0" l="0" r="0" t="0"/>
          <a:stretch/>
        </p:blipFill>
        <p:spPr>
          <a:xfrm>
            <a:off x="8559800" y="3263900"/>
            <a:ext cx="1168400" cy="1562100"/>
          </a:xfrm>
          <a:prstGeom prst="rect">
            <a:avLst/>
          </a:prstGeom>
          <a:noFill/>
          <a:ln>
            <a:noFill/>
          </a:ln>
        </p:spPr>
      </p:pic>
      <p:pic>
        <p:nvPicPr>
          <p:cNvPr id="615" name="Google Shape;615;g32cc2e609aa_1_27"/>
          <p:cNvPicPr preferRelativeResize="0"/>
          <p:nvPr/>
        </p:nvPicPr>
        <p:blipFill rotWithShape="1">
          <a:blip r:embed="rId13">
            <a:alphaModFix/>
          </a:blip>
          <a:srcRect b="0" l="0" r="0" t="0"/>
          <a:stretch/>
        </p:blipFill>
        <p:spPr>
          <a:xfrm>
            <a:off x="13500100" y="3416300"/>
            <a:ext cx="1308100" cy="1409700"/>
          </a:xfrm>
          <a:prstGeom prst="rect">
            <a:avLst/>
          </a:prstGeom>
          <a:noFill/>
          <a:ln>
            <a:noFill/>
          </a:ln>
        </p:spPr>
      </p:pic>
      <p:sp>
        <p:nvSpPr>
          <p:cNvPr id="616" name="Google Shape;616;g32cc2e609aa_1_27"/>
          <p:cNvSpPr txBox="1"/>
          <p:nvPr/>
        </p:nvSpPr>
        <p:spPr>
          <a:xfrm>
            <a:off x="6057900" y="787400"/>
            <a:ext cx="6159600" cy="13209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7400" u="none" cap="none" strike="noStrike">
                <a:solidFill>
                  <a:srgbClr val="000000"/>
                </a:solidFill>
                <a:latin typeface="Poor Story"/>
                <a:ea typeface="Poor Story"/>
                <a:cs typeface="Poor Story"/>
                <a:sym typeface="Poor Story"/>
              </a:rPr>
              <a:t>기후와 건강</a:t>
            </a:r>
            <a:endParaRPr>
              <a:latin typeface="Poor Story"/>
              <a:ea typeface="Poor Story"/>
              <a:cs typeface="Poor Story"/>
              <a:sym typeface="Poor Story"/>
            </a:endParaRPr>
          </a:p>
        </p:txBody>
      </p:sp>
      <p:sp>
        <p:nvSpPr>
          <p:cNvPr id="617" name="Google Shape;617;g32cc2e609aa_1_27"/>
          <p:cNvSpPr txBox="1"/>
          <p:nvPr/>
        </p:nvSpPr>
        <p:spPr>
          <a:xfrm>
            <a:off x="2374900" y="4927600"/>
            <a:ext cx="3517800" cy="7494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4200">
                <a:solidFill>
                  <a:srgbClr val="22A74B"/>
                </a:solidFill>
                <a:latin typeface="Poor Story"/>
                <a:ea typeface="Poor Story"/>
                <a:cs typeface="Poor Story"/>
                <a:sym typeface="Poor Story"/>
              </a:rPr>
              <a:t>환경성 질환</a:t>
            </a:r>
            <a:endParaRPr>
              <a:latin typeface="Poor Story"/>
              <a:ea typeface="Poor Story"/>
              <a:cs typeface="Poor Story"/>
              <a:sym typeface="Poor Story"/>
            </a:endParaRPr>
          </a:p>
        </p:txBody>
      </p:sp>
      <p:sp>
        <p:nvSpPr>
          <p:cNvPr id="618" name="Google Shape;618;g32cc2e609aa_1_27"/>
          <p:cNvSpPr txBox="1"/>
          <p:nvPr/>
        </p:nvSpPr>
        <p:spPr>
          <a:xfrm>
            <a:off x="2362200" y="6286500"/>
            <a:ext cx="3555900" cy="3429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900">
                <a:solidFill>
                  <a:srgbClr val="818181"/>
                </a:solidFill>
                <a:latin typeface="Poor Story"/>
                <a:ea typeface="Poor Story"/>
                <a:cs typeface="Poor Story"/>
                <a:sym typeface="Poor Story"/>
              </a:rPr>
              <a:t>아토피, 비염, 천식</a:t>
            </a:r>
            <a:endParaRPr sz="2400">
              <a:latin typeface="Poor Story"/>
              <a:ea typeface="Poor Story"/>
              <a:cs typeface="Poor Story"/>
              <a:sym typeface="Poor Story"/>
            </a:endParaRPr>
          </a:p>
        </p:txBody>
      </p:sp>
      <p:sp>
        <p:nvSpPr>
          <p:cNvPr id="619" name="Google Shape;619;g32cc2e609aa_1_27"/>
          <p:cNvSpPr txBox="1"/>
          <p:nvPr/>
        </p:nvSpPr>
        <p:spPr>
          <a:xfrm>
            <a:off x="7035800" y="4927600"/>
            <a:ext cx="4203600" cy="7494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4200">
                <a:solidFill>
                  <a:srgbClr val="22A74B"/>
                </a:solidFill>
                <a:latin typeface="Poor Story"/>
                <a:ea typeface="Poor Story"/>
                <a:cs typeface="Poor Story"/>
                <a:sym typeface="Poor Story"/>
              </a:rPr>
              <a:t>감염성 질환</a:t>
            </a:r>
            <a:endParaRPr>
              <a:latin typeface="Poor Story"/>
              <a:ea typeface="Poor Story"/>
              <a:cs typeface="Poor Story"/>
              <a:sym typeface="Poor Story"/>
            </a:endParaRPr>
          </a:p>
        </p:txBody>
      </p:sp>
      <p:sp>
        <p:nvSpPr>
          <p:cNvPr id="620" name="Google Shape;620;g32cc2e609aa_1_27"/>
          <p:cNvSpPr txBox="1"/>
          <p:nvPr/>
        </p:nvSpPr>
        <p:spPr>
          <a:xfrm>
            <a:off x="7366000" y="6362700"/>
            <a:ext cx="3555900" cy="3429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rPr lang="ko-KR" sz="1900">
                <a:solidFill>
                  <a:srgbClr val="818181"/>
                </a:solidFill>
                <a:latin typeface="Calibri"/>
                <a:ea typeface="Calibri"/>
                <a:cs typeface="Calibri"/>
                <a:sym typeface="Calibri"/>
              </a:rPr>
              <a:t>                    </a:t>
            </a:r>
            <a:r>
              <a:rPr lang="ko-KR" sz="2900">
                <a:solidFill>
                  <a:srgbClr val="818181"/>
                </a:solidFill>
                <a:latin typeface="Poor Story"/>
                <a:ea typeface="Poor Story"/>
                <a:cs typeface="Poor Story"/>
                <a:sym typeface="Poor Story"/>
              </a:rPr>
              <a:t> 인플루엔자</a:t>
            </a:r>
            <a:endParaRPr sz="2900">
              <a:latin typeface="Poor Story"/>
              <a:ea typeface="Poor Story"/>
              <a:cs typeface="Poor Story"/>
              <a:sym typeface="Poor Story"/>
            </a:endParaRPr>
          </a:p>
          <a:p>
            <a:pPr indent="0" lvl="0" marL="0" marR="0" rtl="0" algn="ctr">
              <a:lnSpc>
                <a:spcPct val="104580"/>
              </a:lnSpc>
              <a:spcBef>
                <a:spcPts val="0"/>
              </a:spcBef>
              <a:spcAft>
                <a:spcPts val="0"/>
              </a:spcAft>
              <a:buNone/>
            </a:pPr>
            <a:r>
              <a:t/>
            </a:r>
            <a:endParaRPr b="0" i="0" sz="1900" u="none" cap="none" strike="noStrike">
              <a:solidFill>
                <a:srgbClr val="818181"/>
              </a:solidFill>
              <a:latin typeface="Calibri"/>
              <a:ea typeface="Calibri"/>
              <a:cs typeface="Calibri"/>
              <a:sym typeface="Calibri"/>
            </a:endParaRPr>
          </a:p>
        </p:txBody>
      </p:sp>
      <p:sp>
        <p:nvSpPr>
          <p:cNvPr id="621" name="Google Shape;621;g32cc2e609aa_1_27"/>
          <p:cNvSpPr txBox="1"/>
          <p:nvPr/>
        </p:nvSpPr>
        <p:spPr>
          <a:xfrm>
            <a:off x="12293600" y="5030163"/>
            <a:ext cx="3784500" cy="6045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3100">
                <a:solidFill>
                  <a:srgbClr val="22A74B"/>
                </a:solidFill>
                <a:latin typeface="Poor Story"/>
                <a:ea typeface="Poor Story"/>
                <a:cs typeface="Poor Story"/>
                <a:sym typeface="Poor Story"/>
              </a:rPr>
              <a:t>감염성 질환&amp; 환경성 질환</a:t>
            </a:r>
            <a:endParaRPr sz="300">
              <a:latin typeface="Poor Story"/>
              <a:ea typeface="Poor Story"/>
              <a:cs typeface="Poor Story"/>
              <a:sym typeface="Poor Story"/>
            </a:endParaRPr>
          </a:p>
        </p:txBody>
      </p:sp>
      <p:sp>
        <p:nvSpPr>
          <p:cNvPr id="622" name="Google Shape;622;g32cc2e609aa_1_27"/>
          <p:cNvSpPr txBox="1"/>
          <p:nvPr/>
        </p:nvSpPr>
        <p:spPr>
          <a:xfrm>
            <a:off x="12369900" y="6452925"/>
            <a:ext cx="3555900" cy="3429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900">
                <a:solidFill>
                  <a:srgbClr val="818181"/>
                </a:solidFill>
                <a:latin typeface="Poor Story"/>
                <a:ea typeface="Poor Story"/>
                <a:cs typeface="Poor Story"/>
                <a:sym typeface="Poor Story"/>
              </a:rPr>
              <a:t>식중독</a:t>
            </a:r>
            <a:endParaRPr sz="2900">
              <a:latin typeface="Poor Story"/>
              <a:ea typeface="Poor Story"/>
              <a:cs typeface="Poor Story"/>
              <a:sym typeface="Poor Sto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626" name="Shape 626"/>
        <p:cNvGrpSpPr/>
        <p:nvPr/>
      </p:nvGrpSpPr>
      <p:grpSpPr>
        <a:xfrm>
          <a:off x="0" y="0"/>
          <a:ext cx="0" cy="0"/>
          <a:chOff x="0" y="0"/>
          <a:chExt cx="0" cy="0"/>
        </a:xfrm>
      </p:grpSpPr>
      <p:pic>
        <p:nvPicPr>
          <p:cNvPr id="627" name="Google Shape;627;p1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628" name="Google Shape;628;p13"/>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1"/>
              </a:srgbClr>
            </a:outerShdw>
          </a:effectLst>
        </p:spPr>
      </p:pic>
      <p:pic>
        <p:nvPicPr>
          <p:cNvPr id="629" name="Google Shape;629;p13"/>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1"/>
              </a:srgbClr>
            </a:outerShdw>
          </a:effectLst>
        </p:spPr>
      </p:pic>
      <p:pic>
        <p:nvPicPr>
          <p:cNvPr id="630" name="Google Shape;630;p1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1"/>
              </a:srgbClr>
            </a:outerShdw>
          </a:effectLst>
        </p:spPr>
      </p:pic>
      <p:pic>
        <p:nvPicPr>
          <p:cNvPr id="631" name="Google Shape;631;p1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86"/>
              </a:srgbClr>
            </a:outerShdw>
          </a:effectLst>
        </p:spPr>
      </p:pic>
      <p:pic>
        <p:nvPicPr>
          <p:cNvPr id="632" name="Google Shape;632;p1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1"/>
              </a:srgbClr>
            </a:outerShdw>
          </a:effectLst>
        </p:spPr>
      </p:pic>
      <p:pic>
        <p:nvPicPr>
          <p:cNvPr id="633" name="Google Shape;633;p13"/>
          <p:cNvPicPr preferRelativeResize="0"/>
          <p:nvPr/>
        </p:nvPicPr>
        <p:blipFill rotWithShape="1">
          <a:blip r:embed="rId8">
            <a:alphaModFix/>
          </a:blip>
          <a:srcRect b="0" l="0" r="0" t="0"/>
          <a:stretch/>
        </p:blipFill>
        <p:spPr>
          <a:xfrm>
            <a:off x="2819475" y="2732275"/>
            <a:ext cx="12745949" cy="5337000"/>
          </a:xfrm>
          <a:prstGeom prst="rect">
            <a:avLst/>
          </a:prstGeom>
          <a:noFill/>
          <a:ln>
            <a:noFill/>
          </a:ln>
        </p:spPr>
      </p:pic>
      <p:pic>
        <p:nvPicPr>
          <p:cNvPr id="634" name="Google Shape;634;p13"/>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635" name="Google Shape;635;p13"/>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636" name="Google Shape;636;p13"/>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637" name="Google Shape;637;p13"/>
          <p:cNvSpPr txBox="1"/>
          <p:nvPr/>
        </p:nvSpPr>
        <p:spPr>
          <a:xfrm>
            <a:off x="5600700" y="723900"/>
            <a:ext cx="7150100" cy="10922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기후와 건강</a:t>
            </a:r>
            <a:endParaRPr>
              <a:latin typeface="Poor Story"/>
              <a:ea typeface="Poor Story"/>
              <a:cs typeface="Poor Story"/>
              <a:sym typeface="Poor Story"/>
            </a:endParaRPr>
          </a:p>
        </p:txBody>
      </p:sp>
      <p:sp>
        <p:nvSpPr>
          <p:cNvPr id="638" name="Google Shape;638;p13"/>
          <p:cNvSpPr txBox="1"/>
          <p:nvPr/>
        </p:nvSpPr>
        <p:spPr>
          <a:xfrm>
            <a:off x="4374150" y="2935375"/>
            <a:ext cx="8991600" cy="5337000"/>
          </a:xfrm>
          <a:prstGeom prst="rect">
            <a:avLst/>
          </a:prstGeom>
          <a:noFill/>
          <a:ln>
            <a:noFill/>
          </a:ln>
        </p:spPr>
        <p:txBody>
          <a:bodyPr anchorCtr="0" anchor="t" bIns="0" lIns="0" spcFirstLastPara="1" rIns="0" wrap="square" tIns="0">
            <a:noAutofit/>
          </a:bodyPr>
          <a:lstStyle/>
          <a:p>
            <a:pPr indent="-406400" lvl="0" marL="457200" rtl="0" algn="l">
              <a:lnSpc>
                <a:spcPct val="104580"/>
              </a:lnSpc>
              <a:spcBef>
                <a:spcPts val="0"/>
              </a:spcBef>
              <a:spcAft>
                <a:spcPts val="0"/>
              </a:spcAft>
              <a:buClr>
                <a:srgbClr val="1C1C1C"/>
              </a:buClr>
              <a:buSzPts val="2800"/>
              <a:buFont typeface="Poor Story"/>
              <a:buChar char="●"/>
            </a:pPr>
            <a:r>
              <a:rPr lang="ko-KR" sz="2800">
                <a:solidFill>
                  <a:srgbClr val="1C1C1C"/>
                </a:solidFill>
                <a:latin typeface="Poor Story"/>
                <a:ea typeface="Poor Story"/>
                <a:cs typeface="Poor Story"/>
                <a:sym typeface="Poor Story"/>
              </a:rPr>
              <a:t>[대구의 기온, 폭염, 습도, 미세먼지가 건강에 미치는 영향]  </a:t>
            </a:r>
            <a:endParaRPr sz="28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기온과 폭염 습도 데이터에 미세먼지를 더해서 건강에 어떤 영향을 미칠까</a:t>
            </a:r>
            <a:endParaRPr sz="20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0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2000">
                <a:solidFill>
                  <a:srgbClr val="1C1C1C"/>
                </a:solidFill>
                <a:latin typeface="Poor Story"/>
                <a:ea typeface="Poor Story"/>
                <a:cs typeface="Poor Story"/>
                <a:sym typeface="Poor Story"/>
              </a:rPr>
              <a:t>가설</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 급격한 기온 변화는 면역력을 떨어뜨려 인플루엔자 같은 바이러스 감염 위험을 높인다.</a:t>
            </a:r>
            <a:endParaRPr sz="20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 폭염과 높은 습도는 땀과 자극을 증가시켜 아토피 피부염을 악화시킨다.</a:t>
            </a:r>
            <a:endParaRPr sz="20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 미세먼지는 자체적으로도 호흡기 질환을 악화시키는 주요 요인 중 하나다. 기도를 자극하고 염증을 유발하며, 면역력을 약화시켜 바이러스 감염 위험을 높일 수 있다. </a:t>
            </a:r>
            <a:endParaRPr sz="2000">
              <a:solidFill>
                <a:srgbClr val="1C1C1C"/>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 더운 날씨와 높은 습도는 식중독균이 빠르게 번식할 수 있는 환경을 조성해 식중독 발생 가능성도 커진다.</a:t>
            </a:r>
            <a:endParaRPr sz="2000">
              <a:solidFill>
                <a:srgbClr val="1C1C1C"/>
              </a:solidFill>
              <a:latin typeface="Poor Story"/>
              <a:ea typeface="Poor Story"/>
              <a:cs typeface="Poor Story"/>
              <a:sym typeface="Poor Story"/>
            </a:endParaRPr>
          </a:p>
          <a:p>
            <a:pPr indent="-355600" lvl="0" marL="457200" rtl="0" algn="l">
              <a:lnSpc>
                <a:spcPct val="104580"/>
              </a:lnSpc>
              <a:spcBef>
                <a:spcPts val="0"/>
              </a:spcBef>
              <a:spcAft>
                <a:spcPts val="0"/>
              </a:spcAft>
              <a:buClr>
                <a:srgbClr val="1C1C1C"/>
              </a:buClr>
              <a:buSzPts val="2000"/>
              <a:buFont typeface="Poor Story"/>
              <a:buChar char="●"/>
            </a:pPr>
            <a:r>
              <a:rPr lang="ko-KR" sz="2000">
                <a:solidFill>
                  <a:srgbClr val="1C1C1C"/>
                </a:solidFill>
                <a:latin typeface="Poor Story"/>
                <a:ea typeface="Poor Story"/>
                <a:cs typeface="Poor Story"/>
                <a:sym typeface="Poor Story"/>
              </a:rPr>
              <a:t>아토피, 비염, 천식, 인플루엔자, 식중독 같은 질환에 영향을 미칠 것이다.</a:t>
            </a:r>
            <a:endParaRPr sz="1800">
              <a:solidFill>
                <a:srgbClr val="81818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642" name="Shape 642"/>
        <p:cNvGrpSpPr/>
        <p:nvPr/>
      </p:nvGrpSpPr>
      <p:grpSpPr>
        <a:xfrm>
          <a:off x="0" y="0"/>
          <a:ext cx="0" cy="0"/>
          <a:chOff x="0" y="0"/>
          <a:chExt cx="0" cy="0"/>
        </a:xfrm>
      </p:grpSpPr>
      <p:pic>
        <p:nvPicPr>
          <p:cNvPr id="643" name="Google Shape;643;p12"/>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644" name="Google Shape;644;p12"/>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1"/>
              </a:srgbClr>
            </a:outerShdw>
          </a:effectLst>
        </p:spPr>
      </p:pic>
      <p:pic>
        <p:nvPicPr>
          <p:cNvPr id="645" name="Google Shape;645;p12"/>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1"/>
              </a:srgbClr>
            </a:outerShdw>
          </a:effectLst>
        </p:spPr>
      </p:pic>
      <p:pic>
        <p:nvPicPr>
          <p:cNvPr id="646" name="Google Shape;646;p12"/>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1"/>
              </a:srgbClr>
            </a:outerShdw>
          </a:effectLst>
        </p:spPr>
      </p:pic>
      <p:pic>
        <p:nvPicPr>
          <p:cNvPr id="647" name="Google Shape;647;p12"/>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86"/>
              </a:srgbClr>
            </a:outerShdw>
          </a:effectLst>
        </p:spPr>
      </p:pic>
      <p:pic>
        <p:nvPicPr>
          <p:cNvPr id="648" name="Google Shape;648;p12"/>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1"/>
              </a:srgbClr>
            </a:outerShdw>
          </a:effectLst>
        </p:spPr>
      </p:pic>
      <p:pic>
        <p:nvPicPr>
          <p:cNvPr id="649" name="Google Shape;649;p12"/>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650" name="Google Shape;650;p12"/>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651" name="Google Shape;651;p12"/>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652" name="Google Shape;652;p12"/>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653" name="Google Shape;653;p12"/>
          <p:cNvSpPr txBox="1"/>
          <p:nvPr/>
        </p:nvSpPr>
        <p:spPr>
          <a:xfrm>
            <a:off x="5600700" y="723900"/>
            <a:ext cx="7150100" cy="10922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아토피</a:t>
            </a:r>
            <a:endParaRPr>
              <a:latin typeface="Poor Story"/>
              <a:ea typeface="Poor Story"/>
              <a:cs typeface="Poor Story"/>
              <a:sym typeface="Poor Story"/>
            </a:endParaRPr>
          </a:p>
        </p:txBody>
      </p:sp>
      <p:sp>
        <p:nvSpPr>
          <p:cNvPr id="654" name="Google Shape;654;p12"/>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sp>
        <p:nvSpPr>
          <p:cNvPr id="655" name="Google Shape;655;p12"/>
          <p:cNvSpPr txBox="1"/>
          <p:nvPr/>
        </p:nvSpPr>
        <p:spPr>
          <a:xfrm>
            <a:off x="11430000" y="23049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아토피와 평균 기온, 폭염, 습도, 미세 먼지의 관계 그래프</a:t>
            </a:r>
            <a:endParaRPr sz="1900">
              <a:solidFill>
                <a:srgbClr val="0EA038"/>
              </a:solidFill>
              <a:latin typeface="Poor Story"/>
              <a:ea typeface="Poor Story"/>
              <a:cs typeface="Poor Story"/>
              <a:sym typeface="Poor Story"/>
            </a:endParaRPr>
          </a:p>
        </p:txBody>
      </p:sp>
      <p:pic>
        <p:nvPicPr>
          <p:cNvPr id="656" name="Google Shape;656;p12"/>
          <p:cNvPicPr preferRelativeResize="0"/>
          <p:nvPr/>
        </p:nvPicPr>
        <p:blipFill>
          <a:blip r:embed="rId12">
            <a:alphaModFix/>
          </a:blip>
          <a:stretch>
            <a:fillRect/>
          </a:stretch>
        </p:blipFill>
        <p:spPr>
          <a:xfrm>
            <a:off x="1808625" y="2235200"/>
            <a:ext cx="8833063" cy="6609262"/>
          </a:xfrm>
          <a:prstGeom prst="rect">
            <a:avLst/>
          </a:prstGeom>
          <a:noFill/>
          <a:ln>
            <a:noFill/>
          </a:ln>
          <a:effectLst>
            <a:outerShdw dir="2700000" dist="127546">
              <a:srgbClr val="000000">
                <a:alpha val="14900"/>
              </a:srgbClr>
            </a:outerShdw>
          </a:effectLst>
        </p:spPr>
      </p:pic>
      <p:pic>
        <p:nvPicPr>
          <p:cNvPr id="657" name="Google Shape;657;p12"/>
          <p:cNvPicPr preferRelativeResize="0"/>
          <p:nvPr/>
        </p:nvPicPr>
        <p:blipFill rotWithShape="1">
          <a:blip r:embed="rId13">
            <a:alphaModFix/>
          </a:blip>
          <a:srcRect b="0" l="0" r="0" t="0"/>
          <a:stretch/>
        </p:blipFill>
        <p:spPr>
          <a:xfrm rot="-1200000">
            <a:off x="254000" y="8051800"/>
            <a:ext cx="1905000" cy="1968500"/>
          </a:xfrm>
          <a:prstGeom prst="rect">
            <a:avLst/>
          </a:prstGeom>
          <a:noFill/>
          <a:ln>
            <a:noFill/>
          </a:ln>
        </p:spPr>
      </p:pic>
      <p:pic>
        <p:nvPicPr>
          <p:cNvPr id="658" name="Google Shape;658;p12"/>
          <p:cNvPicPr preferRelativeResize="0"/>
          <p:nvPr/>
        </p:nvPicPr>
        <p:blipFill rotWithShape="1">
          <a:blip r:embed="rId14">
            <a:alphaModFix/>
          </a:blip>
          <a:srcRect b="0" l="0" r="0" t="0"/>
          <a:stretch/>
        </p:blipFill>
        <p:spPr>
          <a:xfrm>
            <a:off x="11054100" y="3045675"/>
            <a:ext cx="5623226" cy="4175175"/>
          </a:xfrm>
          <a:prstGeom prst="rect">
            <a:avLst/>
          </a:prstGeom>
          <a:noFill/>
          <a:ln>
            <a:noFill/>
          </a:ln>
        </p:spPr>
      </p:pic>
      <p:sp>
        <p:nvSpPr>
          <p:cNvPr id="659" name="Google Shape;659;p12"/>
          <p:cNvSpPr txBox="1"/>
          <p:nvPr/>
        </p:nvSpPr>
        <p:spPr>
          <a:xfrm>
            <a:off x="10820400" y="3186038"/>
            <a:ext cx="5817600" cy="35766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Clr>
                <a:schemeClr val="dk1"/>
              </a:buClr>
              <a:buSzPts val="1100"/>
              <a:buFont typeface="Arial"/>
              <a:buNone/>
            </a:pPr>
            <a:r>
              <a:rPr lang="ko-KR" sz="1900">
                <a:latin typeface="Poor Story"/>
                <a:ea typeface="Poor Story"/>
                <a:cs typeface="Poor Story"/>
                <a:sym typeface="Poor Story"/>
              </a:rPr>
              <a:t>평균기온과 아토피 진료건수의 상관계수: 0.102</a:t>
            </a:r>
            <a:endParaRPr sz="19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900">
                <a:latin typeface="Poor Story"/>
                <a:ea typeface="Poor Story"/>
                <a:cs typeface="Poor Story"/>
                <a:sym typeface="Poor Story"/>
              </a:rPr>
              <a:t>폭염과 아토피 진료건수의 상관계수: -0.033</a:t>
            </a:r>
            <a:endParaRPr sz="19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900">
                <a:latin typeface="Poor Story"/>
                <a:ea typeface="Poor Story"/>
                <a:cs typeface="Poor Story"/>
                <a:sym typeface="Poor Story"/>
              </a:rPr>
              <a:t>습도와 아토피 진료건수의 상관계수: -0.497</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미세먼지와 아토피 진료건수의 상관계수: 0.042</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습도와 아토피 진료건수의 상관계수 -0.497</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 =  두 변수가 약한 음의 관계를 가짐</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예상과 달리 습도가 높을수록 아토피 진료받는 사람이 줄어듬</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그러나 이 상관계수가 -0.5보다 작은 값이라서, 이 관계가 아주 강하게 나타나는 건 아님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즉, 습도와 아토피 진료건수 사이에 어떤 관계는 있을 수 있지만, 다른 요인들이 더 큰 영향을 미칠 수도 있음</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663" name="Shape 663"/>
        <p:cNvGrpSpPr/>
        <p:nvPr/>
      </p:nvGrpSpPr>
      <p:grpSpPr>
        <a:xfrm>
          <a:off x="0" y="0"/>
          <a:ext cx="0" cy="0"/>
          <a:chOff x="0" y="0"/>
          <a:chExt cx="0" cy="0"/>
        </a:xfrm>
      </p:grpSpPr>
      <p:pic>
        <p:nvPicPr>
          <p:cNvPr id="664" name="Google Shape;664;g32bda994deb_2_90"/>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665" name="Google Shape;665;g32bda994deb_2_90"/>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666" name="Google Shape;666;g32bda994deb_2_90"/>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667" name="Google Shape;667;g32bda994deb_2_90"/>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668" name="Google Shape;668;g32bda994deb_2_90"/>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669" name="Google Shape;669;g32bda994deb_2_90"/>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670" name="Google Shape;670;g32bda994deb_2_90"/>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671" name="Google Shape;671;g32bda994deb_2_90"/>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672" name="Google Shape;672;g32bda994deb_2_90"/>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673" name="Google Shape;673;g32bda994deb_2_90"/>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674" name="Google Shape;674;g32bda994deb_2_90"/>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비염</a:t>
            </a:r>
            <a:endParaRPr>
              <a:latin typeface="Poor Story"/>
              <a:ea typeface="Poor Story"/>
              <a:cs typeface="Poor Story"/>
              <a:sym typeface="Poor Story"/>
            </a:endParaRPr>
          </a:p>
        </p:txBody>
      </p:sp>
      <p:sp>
        <p:nvSpPr>
          <p:cNvPr id="675" name="Google Shape;675;g32bda994deb_2_90"/>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sp>
        <p:nvSpPr>
          <p:cNvPr id="676" name="Google Shape;676;g32bda994deb_2_90"/>
          <p:cNvSpPr txBox="1"/>
          <p:nvPr/>
        </p:nvSpPr>
        <p:spPr>
          <a:xfrm>
            <a:off x="11430000" y="23049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2000">
                <a:solidFill>
                  <a:srgbClr val="0EA038"/>
                </a:solidFill>
                <a:latin typeface="Poor Story"/>
                <a:ea typeface="Poor Story"/>
                <a:cs typeface="Poor Story"/>
                <a:sym typeface="Poor Story"/>
              </a:rPr>
              <a:t>비염과 </a:t>
            </a:r>
            <a:r>
              <a:rPr lang="ko-KR" sz="2000">
                <a:solidFill>
                  <a:srgbClr val="0EA038"/>
                </a:solidFill>
                <a:latin typeface="Poor Story"/>
                <a:ea typeface="Poor Story"/>
                <a:cs typeface="Poor Story"/>
                <a:sym typeface="Poor Story"/>
              </a:rPr>
              <a:t>평균 기온, 폭염, 습도, 미세 먼지의 관계 그래프</a:t>
            </a:r>
            <a:endParaRPr sz="2000">
              <a:solidFill>
                <a:srgbClr val="0EA038"/>
              </a:solidFill>
              <a:latin typeface="Poor Story"/>
              <a:ea typeface="Poor Story"/>
              <a:cs typeface="Poor Story"/>
              <a:sym typeface="Poor Story"/>
            </a:endParaRPr>
          </a:p>
        </p:txBody>
      </p:sp>
      <p:pic>
        <p:nvPicPr>
          <p:cNvPr id="677" name="Google Shape;677;g32bda994deb_2_90"/>
          <p:cNvPicPr preferRelativeResize="0"/>
          <p:nvPr/>
        </p:nvPicPr>
        <p:blipFill rotWithShape="1">
          <a:blip r:embed="rId12">
            <a:alphaModFix/>
          </a:blip>
          <a:srcRect b="0" l="0" r="0" t="0"/>
          <a:stretch/>
        </p:blipFill>
        <p:spPr>
          <a:xfrm>
            <a:off x="11054125" y="3098812"/>
            <a:ext cx="5623226" cy="4817338"/>
          </a:xfrm>
          <a:prstGeom prst="rect">
            <a:avLst/>
          </a:prstGeom>
          <a:noFill/>
          <a:ln>
            <a:noFill/>
          </a:ln>
        </p:spPr>
      </p:pic>
      <p:pic>
        <p:nvPicPr>
          <p:cNvPr id="678" name="Google Shape;678;g32bda994deb_2_90"/>
          <p:cNvPicPr preferRelativeResize="0"/>
          <p:nvPr/>
        </p:nvPicPr>
        <p:blipFill>
          <a:blip r:embed="rId13">
            <a:alphaModFix/>
          </a:blip>
          <a:stretch>
            <a:fillRect/>
          </a:stretch>
        </p:blipFill>
        <p:spPr>
          <a:xfrm>
            <a:off x="1663700" y="1944175"/>
            <a:ext cx="8859276" cy="6785753"/>
          </a:xfrm>
          <a:prstGeom prst="rect">
            <a:avLst/>
          </a:prstGeom>
          <a:noFill/>
          <a:ln>
            <a:noFill/>
          </a:ln>
          <a:effectLst>
            <a:outerShdw dir="2700000" dist="127546">
              <a:srgbClr val="000000">
                <a:alpha val="14900"/>
              </a:srgbClr>
            </a:outerShdw>
          </a:effectLst>
        </p:spPr>
      </p:pic>
      <p:sp>
        <p:nvSpPr>
          <p:cNvPr id="679" name="Google Shape;679;g32bda994deb_2_90"/>
          <p:cNvSpPr txBox="1"/>
          <p:nvPr/>
        </p:nvSpPr>
        <p:spPr>
          <a:xfrm>
            <a:off x="10692400" y="3296175"/>
            <a:ext cx="5817600" cy="39804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평균기온과 비염 진료건수의 상관계수: -0.083</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폭염과 비염 진료건수의 상관계수: 0.205</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습도와 비염 진료건수의 상관계수: 0.025</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미세먼지와 비염 진료건수의 상관계수: -0.167</a:t>
            </a:r>
            <a:endParaRPr sz="1800">
              <a:latin typeface="Poor Story"/>
              <a:ea typeface="Poor Story"/>
              <a:cs typeface="Poor Story"/>
              <a:sym typeface="Poor Story"/>
            </a:endParaRPr>
          </a:p>
          <a:p>
            <a:pPr indent="0" lvl="0" marL="0" rtl="0" algn="l">
              <a:lnSpc>
                <a:spcPct val="104580"/>
              </a:lnSpc>
              <a:spcBef>
                <a:spcPts val="0"/>
              </a:spcBef>
              <a:spcAft>
                <a:spcPts val="0"/>
              </a:spcAft>
              <a:buNone/>
            </a:pPr>
            <a:r>
              <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대체로 기온, 폭염, 습도, 미세먼지와 비염 진료건수 간의 상관관계는 약하거나 거의 없다는 결과</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미세먼지나 폭염, 습도 등이 비염 증상을 악화시킬 것이라고 생각하지만, 실제로는 이 변수들이 비염 진료건수에 미치는 영향이 아주 크지 않다.</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t/>
            </a:r>
            <a:endParaRPr sz="1800">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800">
                <a:latin typeface="Poor Story"/>
                <a:ea typeface="Poor Story"/>
                <a:cs typeface="Poor Story"/>
                <a:sym typeface="Poor Story"/>
              </a:rPr>
              <a:t>즉, 환경적 요인들이 비염 진료건수에 미치는 영향을 우리가 예상했던 것보다 훨씬 적게 영향을 미칠 수 있다는 점. 이러한 결과는 다른 요인들이 비염에 더 큰 영향을 미치거나 (예: 개인의 면역력, 환경 외적인 요소) 각 요인들이 비염에 미치는 영향이 약하게 나타날 수 있다는 점을 시사합니다.</a:t>
            </a:r>
            <a:endParaRPr sz="18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None/>
            </a:pPr>
            <a:r>
              <a:t/>
            </a:r>
            <a:endParaRPr/>
          </a:p>
          <a:p>
            <a:pPr indent="0" lvl="0" marL="457200" marR="0" rtl="0" algn="l">
              <a:lnSpc>
                <a:spcPct val="104580"/>
              </a:lnSpc>
              <a:spcBef>
                <a:spcPts val="0"/>
              </a:spcBef>
              <a:spcAft>
                <a:spcPts val="0"/>
              </a:spcAft>
              <a:buNone/>
            </a:pPr>
            <a:r>
              <a:t/>
            </a:r>
            <a:endParaRPr/>
          </a:p>
        </p:txBody>
      </p:sp>
      <p:pic>
        <p:nvPicPr>
          <p:cNvPr id="680" name="Google Shape;680;g32bda994deb_2_90"/>
          <p:cNvPicPr preferRelativeResize="0"/>
          <p:nvPr/>
        </p:nvPicPr>
        <p:blipFill rotWithShape="1">
          <a:blip r:embed="rId14">
            <a:alphaModFix/>
          </a:blip>
          <a:srcRect b="0" l="0" r="0" t="0"/>
          <a:stretch/>
        </p:blipFill>
        <p:spPr>
          <a:xfrm rot="-1200000">
            <a:off x="254000" y="8051800"/>
            <a:ext cx="1905000" cy="196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42" name="Shape 142"/>
        <p:cNvGrpSpPr/>
        <p:nvPr/>
      </p:nvGrpSpPr>
      <p:grpSpPr>
        <a:xfrm>
          <a:off x="0" y="0"/>
          <a:ext cx="0" cy="0"/>
          <a:chOff x="0" y="0"/>
          <a:chExt cx="0" cy="0"/>
        </a:xfrm>
      </p:grpSpPr>
      <p:pic>
        <p:nvPicPr>
          <p:cNvPr id="143" name="Google Shape;143;p3"/>
          <p:cNvPicPr preferRelativeResize="0"/>
          <p:nvPr/>
        </p:nvPicPr>
        <p:blipFill rotWithShape="1">
          <a:blip r:embed="rId3">
            <a:alphaModFix/>
          </a:blip>
          <a:srcRect b="0" l="0" r="0" t="0"/>
          <a:stretch/>
        </p:blipFill>
        <p:spPr>
          <a:xfrm rot="-5400000">
            <a:off x="7975600" y="939800"/>
            <a:ext cx="2590800" cy="19824700"/>
          </a:xfrm>
          <a:prstGeom prst="rect">
            <a:avLst/>
          </a:prstGeom>
          <a:noFill/>
          <a:ln>
            <a:noFill/>
          </a:ln>
        </p:spPr>
      </p:pic>
      <p:pic>
        <p:nvPicPr>
          <p:cNvPr id="144" name="Google Shape;144;p3"/>
          <p:cNvPicPr preferRelativeResize="0"/>
          <p:nvPr/>
        </p:nvPicPr>
        <p:blipFill rotWithShape="1">
          <a:blip r:embed="rId4">
            <a:alphaModFix/>
          </a:blip>
          <a:srcRect b="0" l="0" r="0" t="0"/>
          <a:stretch/>
        </p:blipFill>
        <p:spPr>
          <a:xfrm>
            <a:off x="1511300" y="-76200"/>
            <a:ext cx="1778000" cy="1257300"/>
          </a:xfrm>
          <a:prstGeom prst="rect">
            <a:avLst/>
          </a:prstGeom>
          <a:noFill/>
          <a:ln>
            <a:noFill/>
          </a:ln>
          <a:effectLst>
            <a:outerShdw dir="2700000" dist="116386">
              <a:srgbClr val="BFB48A">
                <a:alpha val="34901"/>
              </a:srgbClr>
            </a:outerShdw>
          </a:effectLst>
        </p:spPr>
      </p:pic>
      <p:pic>
        <p:nvPicPr>
          <p:cNvPr id="145" name="Google Shape;145;p3"/>
          <p:cNvPicPr preferRelativeResize="0"/>
          <p:nvPr/>
        </p:nvPicPr>
        <p:blipFill rotWithShape="1">
          <a:blip r:embed="rId5">
            <a:alphaModFix/>
          </a:blip>
          <a:srcRect b="0" l="0" r="0" t="0"/>
          <a:stretch/>
        </p:blipFill>
        <p:spPr>
          <a:xfrm>
            <a:off x="-635000" y="800100"/>
            <a:ext cx="1981200" cy="1358900"/>
          </a:xfrm>
          <a:prstGeom prst="rect">
            <a:avLst/>
          </a:prstGeom>
          <a:noFill/>
          <a:ln>
            <a:noFill/>
          </a:ln>
          <a:effectLst>
            <a:outerShdw dir="2700000" dist="73438">
              <a:srgbClr val="000000">
                <a:alpha val="15686"/>
              </a:srgbClr>
            </a:outerShdw>
          </a:effectLst>
        </p:spPr>
      </p:pic>
      <p:pic>
        <p:nvPicPr>
          <p:cNvPr id="146" name="Google Shape;146;p3"/>
          <p:cNvPicPr preferRelativeResize="0"/>
          <p:nvPr/>
        </p:nvPicPr>
        <p:blipFill rotWithShape="1">
          <a:blip r:embed="rId6">
            <a:alphaModFix/>
          </a:blip>
          <a:srcRect b="0" l="0" r="0" t="0"/>
          <a:stretch/>
        </p:blipFill>
        <p:spPr>
          <a:xfrm>
            <a:off x="5486400" y="596900"/>
            <a:ext cx="7327900" cy="1574800"/>
          </a:xfrm>
          <a:prstGeom prst="rect">
            <a:avLst/>
          </a:prstGeom>
          <a:noFill/>
          <a:ln>
            <a:noFill/>
          </a:ln>
          <a:effectLst>
            <a:outerShdw dir="2700000" dist="144801">
              <a:srgbClr val="BFB48A">
                <a:alpha val="32941"/>
              </a:srgbClr>
            </a:outerShdw>
          </a:effectLst>
        </p:spPr>
      </p:pic>
      <p:pic>
        <p:nvPicPr>
          <p:cNvPr id="147" name="Google Shape;147;p3"/>
          <p:cNvPicPr preferRelativeResize="0"/>
          <p:nvPr/>
        </p:nvPicPr>
        <p:blipFill rotWithShape="1">
          <a:blip r:embed="rId4">
            <a:alphaModFix/>
          </a:blip>
          <a:srcRect b="0" l="0" r="0" t="0"/>
          <a:stretch/>
        </p:blipFill>
        <p:spPr>
          <a:xfrm>
            <a:off x="16954500" y="596900"/>
            <a:ext cx="1778000" cy="1257300"/>
          </a:xfrm>
          <a:prstGeom prst="rect">
            <a:avLst/>
          </a:prstGeom>
          <a:noFill/>
          <a:ln>
            <a:noFill/>
          </a:ln>
          <a:effectLst>
            <a:outerShdw dir="2700000" dist="116386">
              <a:srgbClr val="BFB48A">
                <a:alpha val="34901"/>
              </a:srgbClr>
            </a:outerShdw>
          </a:effectLst>
        </p:spPr>
      </p:pic>
      <p:pic>
        <p:nvPicPr>
          <p:cNvPr id="148" name="Google Shape;148;p3"/>
          <p:cNvPicPr preferRelativeResize="0"/>
          <p:nvPr/>
        </p:nvPicPr>
        <p:blipFill rotWithShape="1">
          <a:blip r:embed="rId7">
            <a:alphaModFix/>
          </a:blip>
          <a:srcRect b="0" l="0" r="0" t="0"/>
          <a:stretch/>
        </p:blipFill>
        <p:spPr>
          <a:xfrm>
            <a:off x="1687100" y="3253302"/>
            <a:ext cx="4694826" cy="5588240"/>
          </a:xfrm>
          <a:prstGeom prst="rect">
            <a:avLst/>
          </a:prstGeom>
          <a:noFill/>
          <a:ln>
            <a:noFill/>
          </a:ln>
          <a:effectLst>
            <a:outerShdw dir="2700000" dist="70636">
              <a:srgbClr val="000000">
                <a:alpha val="14901"/>
              </a:srgbClr>
            </a:outerShdw>
          </a:effectLst>
        </p:spPr>
      </p:pic>
      <p:pic>
        <p:nvPicPr>
          <p:cNvPr id="149" name="Google Shape;149;p3"/>
          <p:cNvPicPr preferRelativeResize="0"/>
          <p:nvPr/>
        </p:nvPicPr>
        <p:blipFill rotWithShape="1">
          <a:blip r:embed="rId7">
            <a:alphaModFix/>
          </a:blip>
          <a:srcRect b="0" l="0" r="0" t="0"/>
          <a:stretch/>
        </p:blipFill>
        <p:spPr>
          <a:xfrm>
            <a:off x="6796937" y="3253302"/>
            <a:ext cx="4694826" cy="5588240"/>
          </a:xfrm>
          <a:prstGeom prst="rect">
            <a:avLst/>
          </a:prstGeom>
          <a:noFill/>
          <a:ln>
            <a:noFill/>
          </a:ln>
          <a:effectLst>
            <a:outerShdw dir="2700000" dist="70636">
              <a:srgbClr val="000000">
                <a:alpha val="14901"/>
              </a:srgbClr>
            </a:outerShdw>
          </a:effectLst>
        </p:spPr>
      </p:pic>
      <p:pic>
        <p:nvPicPr>
          <p:cNvPr id="150" name="Google Shape;150;p3"/>
          <p:cNvPicPr preferRelativeResize="0"/>
          <p:nvPr/>
        </p:nvPicPr>
        <p:blipFill rotWithShape="1">
          <a:blip r:embed="rId7">
            <a:alphaModFix/>
          </a:blip>
          <a:srcRect b="0" l="0" r="0" t="0"/>
          <a:stretch/>
        </p:blipFill>
        <p:spPr>
          <a:xfrm>
            <a:off x="11919744" y="3253302"/>
            <a:ext cx="4694826" cy="5588240"/>
          </a:xfrm>
          <a:prstGeom prst="rect">
            <a:avLst/>
          </a:prstGeom>
          <a:noFill/>
          <a:ln>
            <a:noFill/>
          </a:ln>
          <a:effectLst>
            <a:outerShdw dir="2700000" dist="70636">
              <a:srgbClr val="000000">
                <a:alpha val="14901"/>
              </a:srgbClr>
            </a:outerShdw>
          </a:effectLst>
        </p:spPr>
      </p:pic>
      <p:pic>
        <p:nvPicPr>
          <p:cNvPr id="151" name="Google Shape;151;p3"/>
          <p:cNvPicPr preferRelativeResize="0"/>
          <p:nvPr/>
        </p:nvPicPr>
        <p:blipFill rotWithShape="1">
          <a:blip r:embed="rId8">
            <a:alphaModFix/>
          </a:blip>
          <a:srcRect b="0" l="0" r="0" t="0"/>
          <a:stretch/>
        </p:blipFill>
        <p:spPr>
          <a:xfrm>
            <a:off x="1998359" y="2294650"/>
            <a:ext cx="726272" cy="1040488"/>
          </a:xfrm>
          <a:prstGeom prst="rect">
            <a:avLst/>
          </a:prstGeom>
          <a:noFill/>
          <a:ln>
            <a:noFill/>
          </a:ln>
          <a:effectLst>
            <a:outerShdw blurRad="4974" dir="2700000" dist="135905">
              <a:srgbClr val="BFB48A">
                <a:alpha val="36862"/>
              </a:srgbClr>
            </a:outerShdw>
          </a:effectLst>
        </p:spPr>
      </p:pic>
      <p:pic>
        <p:nvPicPr>
          <p:cNvPr id="152" name="Google Shape;152;p3"/>
          <p:cNvPicPr preferRelativeResize="0"/>
          <p:nvPr/>
        </p:nvPicPr>
        <p:blipFill rotWithShape="1">
          <a:blip r:embed="rId9">
            <a:alphaModFix/>
          </a:blip>
          <a:srcRect b="0" l="0" r="0" t="0"/>
          <a:stretch/>
        </p:blipFill>
        <p:spPr>
          <a:xfrm>
            <a:off x="2128050" y="5883750"/>
            <a:ext cx="3799956" cy="46764"/>
          </a:xfrm>
          <a:prstGeom prst="rect">
            <a:avLst/>
          </a:prstGeom>
          <a:noFill/>
          <a:ln>
            <a:noFill/>
          </a:ln>
        </p:spPr>
      </p:pic>
      <p:pic>
        <p:nvPicPr>
          <p:cNvPr id="153" name="Google Shape;153;p3"/>
          <p:cNvPicPr preferRelativeResize="0"/>
          <p:nvPr/>
        </p:nvPicPr>
        <p:blipFill rotWithShape="1">
          <a:blip r:embed="rId9">
            <a:alphaModFix/>
          </a:blip>
          <a:srcRect b="0" l="0" r="0" t="0"/>
          <a:stretch/>
        </p:blipFill>
        <p:spPr>
          <a:xfrm>
            <a:off x="7237888" y="5883750"/>
            <a:ext cx="3799956" cy="46764"/>
          </a:xfrm>
          <a:prstGeom prst="rect">
            <a:avLst/>
          </a:prstGeom>
          <a:noFill/>
          <a:ln>
            <a:noFill/>
          </a:ln>
        </p:spPr>
      </p:pic>
      <p:pic>
        <p:nvPicPr>
          <p:cNvPr id="154" name="Google Shape;154;p3"/>
          <p:cNvPicPr preferRelativeResize="0"/>
          <p:nvPr/>
        </p:nvPicPr>
        <p:blipFill rotWithShape="1">
          <a:blip r:embed="rId9">
            <a:alphaModFix/>
          </a:blip>
          <a:srcRect b="0" l="0" r="0" t="0"/>
          <a:stretch/>
        </p:blipFill>
        <p:spPr>
          <a:xfrm>
            <a:off x="12360694" y="5883750"/>
            <a:ext cx="3799956" cy="46764"/>
          </a:xfrm>
          <a:prstGeom prst="rect">
            <a:avLst/>
          </a:prstGeom>
          <a:noFill/>
          <a:ln>
            <a:noFill/>
          </a:ln>
        </p:spPr>
      </p:pic>
      <p:pic>
        <p:nvPicPr>
          <p:cNvPr id="155" name="Google Shape;155;p3"/>
          <p:cNvPicPr preferRelativeResize="0"/>
          <p:nvPr/>
        </p:nvPicPr>
        <p:blipFill rotWithShape="1">
          <a:blip r:embed="rId10">
            <a:alphaModFix/>
          </a:blip>
          <a:srcRect b="0" l="0" r="0" t="0"/>
          <a:stretch/>
        </p:blipFill>
        <p:spPr>
          <a:xfrm>
            <a:off x="3204488" y="3463738"/>
            <a:ext cx="1660048" cy="1496433"/>
          </a:xfrm>
          <a:prstGeom prst="rect">
            <a:avLst/>
          </a:prstGeom>
          <a:noFill/>
          <a:ln>
            <a:noFill/>
          </a:ln>
        </p:spPr>
      </p:pic>
      <p:pic>
        <p:nvPicPr>
          <p:cNvPr id="156" name="Google Shape;156;p3"/>
          <p:cNvPicPr preferRelativeResize="0"/>
          <p:nvPr/>
        </p:nvPicPr>
        <p:blipFill rotWithShape="1">
          <a:blip r:embed="rId11">
            <a:alphaModFix/>
          </a:blip>
          <a:srcRect b="0" l="0" r="0" t="0"/>
          <a:stretch/>
        </p:blipFill>
        <p:spPr>
          <a:xfrm>
            <a:off x="8560739" y="3615719"/>
            <a:ext cx="1180191" cy="1180779"/>
          </a:xfrm>
          <a:prstGeom prst="rect">
            <a:avLst/>
          </a:prstGeom>
          <a:noFill/>
          <a:ln>
            <a:noFill/>
          </a:ln>
        </p:spPr>
      </p:pic>
      <p:pic>
        <p:nvPicPr>
          <p:cNvPr id="157" name="Google Shape;157;p3"/>
          <p:cNvPicPr preferRelativeResize="0"/>
          <p:nvPr/>
        </p:nvPicPr>
        <p:blipFill rotWithShape="1">
          <a:blip r:embed="rId12">
            <a:alphaModFix/>
          </a:blip>
          <a:srcRect b="0" l="0" r="0" t="0"/>
          <a:stretch/>
        </p:blipFill>
        <p:spPr>
          <a:xfrm>
            <a:off x="13592761" y="3604029"/>
            <a:ext cx="1335820" cy="1204161"/>
          </a:xfrm>
          <a:prstGeom prst="rect">
            <a:avLst/>
          </a:prstGeom>
          <a:noFill/>
          <a:ln>
            <a:noFill/>
          </a:ln>
        </p:spPr>
      </p:pic>
      <p:sp>
        <p:nvSpPr>
          <p:cNvPr id="158" name="Google Shape;158;p3"/>
          <p:cNvSpPr txBox="1"/>
          <p:nvPr/>
        </p:nvSpPr>
        <p:spPr>
          <a:xfrm>
            <a:off x="6057900" y="787400"/>
            <a:ext cx="6159500" cy="13208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7400" u="none" cap="none" strike="noStrike">
                <a:solidFill>
                  <a:srgbClr val="000000"/>
                </a:solidFill>
                <a:latin typeface="Poor Story"/>
                <a:ea typeface="Poor Story"/>
                <a:cs typeface="Poor Story"/>
                <a:sym typeface="Poor Story"/>
              </a:rPr>
              <a:t>기후 분석</a:t>
            </a:r>
            <a:endParaRPr>
              <a:latin typeface="Poor Story"/>
              <a:ea typeface="Poor Story"/>
              <a:cs typeface="Poor Story"/>
              <a:sym typeface="Poor Story"/>
            </a:endParaRPr>
          </a:p>
        </p:txBody>
      </p:sp>
      <p:sp>
        <p:nvSpPr>
          <p:cNvPr id="159" name="Google Shape;159;p3"/>
          <p:cNvSpPr txBox="1"/>
          <p:nvPr/>
        </p:nvSpPr>
        <p:spPr>
          <a:xfrm>
            <a:off x="2231803" y="5170607"/>
            <a:ext cx="3592500" cy="6897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200" u="none" cap="none" strike="noStrike">
                <a:solidFill>
                  <a:srgbClr val="22A74B"/>
                </a:solidFill>
                <a:latin typeface="Poor Story"/>
                <a:ea typeface="Poor Story"/>
                <a:cs typeface="Poor Story"/>
                <a:sym typeface="Poor Story"/>
              </a:rPr>
              <a:t>기온과 폭염</a:t>
            </a:r>
            <a:endParaRPr>
              <a:latin typeface="Poor Story"/>
              <a:ea typeface="Poor Story"/>
              <a:cs typeface="Poor Story"/>
              <a:sym typeface="Poor Story"/>
            </a:endParaRPr>
          </a:p>
        </p:txBody>
      </p:sp>
      <p:sp>
        <p:nvSpPr>
          <p:cNvPr id="160" name="Google Shape;160;p3"/>
          <p:cNvSpPr txBox="1"/>
          <p:nvPr/>
        </p:nvSpPr>
        <p:spPr>
          <a:xfrm>
            <a:off x="6991474" y="5170607"/>
            <a:ext cx="4292700" cy="6897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200" u="none" cap="none" strike="noStrike">
                <a:solidFill>
                  <a:srgbClr val="22A74B"/>
                </a:solidFill>
                <a:latin typeface="Poor Story"/>
                <a:ea typeface="Poor Story"/>
                <a:cs typeface="Poor Story"/>
                <a:sym typeface="Poor Story"/>
              </a:rPr>
              <a:t>기온과 강수량</a:t>
            </a:r>
            <a:endParaRPr>
              <a:latin typeface="Poor Story"/>
              <a:ea typeface="Poor Story"/>
              <a:cs typeface="Poor Story"/>
              <a:sym typeface="Poor Story"/>
            </a:endParaRPr>
          </a:p>
        </p:txBody>
      </p:sp>
      <p:sp>
        <p:nvSpPr>
          <p:cNvPr id="161" name="Google Shape;161;p3"/>
          <p:cNvSpPr txBox="1"/>
          <p:nvPr/>
        </p:nvSpPr>
        <p:spPr>
          <a:xfrm>
            <a:off x="12321787" y="5170607"/>
            <a:ext cx="3864300" cy="6897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4200" u="none" cap="none" strike="noStrike">
                <a:solidFill>
                  <a:srgbClr val="22A74B"/>
                </a:solidFill>
                <a:latin typeface="Poor Story"/>
                <a:ea typeface="Poor Story"/>
                <a:cs typeface="Poor Story"/>
                <a:sym typeface="Poor Story"/>
              </a:rPr>
              <a:t>기온과 습도</a:t>
            </a:r>
            <a:endParaRPr>
              <a:latin typeface="Poor Story"/>
              <a:ea typeface="Poor Story"/>
              <a:cs typeface="Poor Story"/>
              <a:sym typeface="Poor Story"/>
            </a:endParaRPr>
          </a:p>
        </p:txBody>
      </p:sp>
      <p:pic>
        <p:nvPicPr>
          <p:cNvPr id="162" name="Google Shape;162;p3"/>
          <p:cNvPicPr preferRelativeResize="0"/>
          <p:nvPr/>
        </p:nvPicPr>
        <p:blipFill rotWithShape="1">
          <a:blip r:embed="rId13">
            <a:alphaModFix/>
          </a:blip>
          <a:srcRect b="0" l="0" r="0" t="0"/>
          <a:stretch/>
        </p:blipFill>
        <p:spPr>
          <a:xfrm rot="2109377">
            <a:off x="15694472" y="8083781"/>
            <a:ext cx="1287502" cy="1255691"/>
          </a:xfrm>
          <a:prstGeom prst="rect">
            <a:avLst/>
          </a:prstGeom>
          <a:noFill/>
          <a:ln>
            <a:noFill/>
          </a:ln>
        </p:spPr>
      </p:pic>
      <p:sp>
        <p:nvSpPr>
          <p:cNvPr id="163" name="Google Shape;163;p3"/>
          <p:cNvSpPr txBox="1"/>
          <p:nvPr/>
        </p:nvSpPr>
        <p:spPr>
          <a:xfrm>
            <a:off x="2286000" y="60579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기온</a:t>
            </a:r>
            <a:r>
              <a:rPr lang="ko-KR" sz="2500">
                <a:solidFill>
                  <a:srgbClr val="818181"/>
                </a:solidFill>
                <a:latin typeface="Poor Story"/>
                <a:ea typeface="Poor Story"/>
                <a:cs typeface="Poor Story"/>
                <a:sym typeface="Poor Story"/>
              </a:rPr>
              <a:t>이 높으면</a:t>
            </a:r>
            <a:r>
              <a:rPr lang="ko-KR" sz="2500">
                <a:solidFill>
                  <a:srgbClr val="818181"/>
                </a:solidFill>
                <a:latin typeface="Poor Story"/>
                <a:ea typeface="Poor Story"/>
                <a:cs typeface="Poor Story"/>
                <a:sym typeface="Poor Story"/>
              </a:rPr>
              <a:t> </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폭염수치</a:t>
            </a:r>
            <a:r>
              <a:rPr lang="ko-KR" sz="2500">
                <a:solidFill>
                  <a:srgbClr val="818181"/>
                </a:solidFill>
                <a:latin typeface="Poor Story"/>
                <a:ea typeface="Poor Story"/>
                <a:cs typeface="Poor Story"/>
                <a:sym typeface="Poor Story"/>
              </a:rPr>
              <a:t>가 높을 것이다</a:t>
            </a:r>
            <a:endParaRPr sz="2500">
              <a:latin typeface="Poor Story"/>
              <a:ea typeface="Poor Story"/>
              <a:cs typeface="Poor Story"/>
              <a:sym typeface="Poor Story"/>
            </a:endParaRPr>
          </a:p>
        </p:txBody>
      </p:sp>
      <p:sp>
        <p:nvSpPr>
          <p:cNvPr id="164" name="Google Shape;164;p3"/>
          <p:cNvSpPr txBox="1"/>
          <p:nvPr/>
        </p:nvSpPr>
        <p:spPr>
          <a:xfrm>
            <a:off x="7416850" y="60820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기온</a:t>
            </a:r>
            <a:r>
              <a:rPr lang="ko-KR" sz="2500">
                <a:solidFill>
                  <a:srgbClr val="818181"/>
                </a:solidFill>
                <a:latin typeface="Poor Story"/>
                <a:ea typeface="Poor Story"/>
                <a:cs typeface="Poor Story"/>
                <a:sym typeface="Poor Story"/>
              </a:rPr>
              <a:t>이 높으면 </a:t>
            </a:r>
            <a:endParaRPr sz="2500">
              <a:solidFill>
                <a:srgbClr val="818181"/>
              </a:solidFill>
              <a:latin typeface="Poor Story"/>
              <a:ea typeface="Poor Story"/>
              <a:cs typeface="Poor Story"/>
              <a:sym typeface="Poor Story"/>
            </a:endParaRPr>
          </a:p>
          <a:p>
            <a:pPr indent="0" lvl="0" marL="0" rtl="0" algn="ctr">
              <a:lnSpc>
                <a:spcPct val="150000"/>
              </a:lnSpc>
              <a:spcBef>
                <a:spcPts val="0"/>
              </a:spcBef>
              <a:spcAft>
                <a:spcPts val="0"/>
              </a:spcAft>
              <a:buClr>
                <a:schemeClr val="dk1"/>
              </a:buClr>
              <a:buFont typeface="Arial"/>
              <a:buNone/>
            </a:pPr>
            <a:r>
              <a:rPr b="1" lang="ko-KR" sz="2500">
                <a:solidFill>
                  <a:srgbClr val="818181"/>
                </a:solidFill>
                <a:latin typeface="Poor Story"/>
                <a:ea typeface="Poor Story"/>
                <a:cs typeface="Poor Story"/>
                <a:sym typeface="Poor Story"/>
              </a:rPr>
              <a:t>강수량</a:t>
            </a:r>
            <a:r>
              <a:rPr lang="ko-KR" sz="2500">
                <a:solidFill>
                  <a:srgbClr val="818181"/>
                </a:solidFill>
                <a:latin typeface="Poor Story"/>
                <a:ea typeface="Poor Story"/>
                <a:cs typeface="Poor Story"/>
                <a:sym typeface="Poor Story"/>
              </a:rPr>
              <a:t>이 낮을 것이다</a:t>
            </a:r>
            <a:endParaRPr sz="2500">
              <a:latin typeface="Poor Story"/>
              <a:ea typeface="Poor Story"/>
              <a:cs typeface="Poor Story"/>
              <a:sym typeface="Poor Story"/>
            </a:endParaRPr>
          </a:p>
        </p:txBody>
      </p:sp>
      <p:sp>
        <p:nvSpPr>
          <p:cNvPr id="165" name="Google Shape;165;p3"/>
          <p:cNvSpPr txBox="1"/>
          <p:nvPr/>
        </p:nvSpPr>
        <p:spPr>
          <a:xfrm>
            <a:off x="12630175" y="6057900"/>
            <a:ext cx="3555900" cy="2310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sz="2500">
              <a:solidFill>
                <a:srgbClr val="818181"/>
              </a:solidFill>
              <a:latin typeface="Poor Story"/>
              <a:ea typeface="Poor Story"/>
              <a:cs typeface="Poor Story"/>
              <a:sym typeface="Poor Story"/>
            </a:endParaRPr>
          </a:p>
          <a:p>
            <a:pPr indent="0" lvl="0" marL="0" marR="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기온</a:t>
            </a:r>
            <a:r>
              <a:rPr lang="ko-KR" sz="2500">
                <a:solidFill>
                  <a:srgbClr val="818181"/>
                </a:solidFill>
                <a:latin typeface="Poor Story"/>
                <a:ea typeface="Poor Story"/>
                <a:cs typeface="Poor Story"/>
                <a:sym typeface="Poor Story"/>
              </a:rPr>
              <a:t>이 높으면 </a:t>
            </a:r>
            <a:endParaRPr sz="2500">
              <a:solidFill>
                <a:srgbClr val="818181"/>
              </a:solidFill>
              <a:latin typeface="Poor Story"/>
              <a:ea typeface="Poor Story"/>
              <a:cs typeface="Poor Story"/>
              <a:sym typeface="Poor Story"/>
            </a:endParaRPr>
          </a:p>
          <a:p>
            <a:pPr indent="0" lvl="0" marL="0" rtl="0" algn="ctr">
              <a:lnSpc>
                <a:spcPct val="150000"/>
              </a:lnSpc>
              <a:spcBef>
                <a:spcPts val="0"/>
              </a:spcBef>
              <a:spcAft>
                <a:spcPts val="0"/>
              </a:spcAft>
              <a:buNone/>
            </a:pPr>
            <a:r>
              <a:rPr b="1" lang="ko-KR" sz="2500">
                <a:solidFill>
                  <a:srgbClr val="818181"/>
                </a:solidFill>
                <a:latin typeface="Poor Story"/>
                <a:ea typeface="Poor Story"/>
                <a:cs typeface="Poor Story"/>
                <a:sym typeface="Poor Story"/>
              </a:rPr>
              <a:t>습도</a:t>
            </a:r>
            <a:r>
              <a:rPr lang="ko-KR" sz="2500">
                <a:solidFill>
                  <a:srgbClr val="818181"/>
                </a:solidFill>
                <a:latin typeface="Poor Story"/>
                <a:ea typeface="Poor Story"/>
                <a:cs typeface="Poor Story"/>
                <a:sym typeface="Poor Story"/>
              </a:rPr>
              <a:t>가</a:t>
            </a:r>
            <a:r>
              <a:rPr lang="ko-KR" sz="2500">
                <a:solidFill>
                  <a:srgbClr val="818181"/>
                </a:solidFill>
                <a:latin typeface="Poor Story"/>
                <a:ea typeface="Poor Story"/>
                <a:cs typeface="Poor Story"/>
                <a:sym typeface="Poor Story"/>
              </a:rPr>
              <a:t> 낮을 것이다</a:t>
            </a:r>
            <a:endParaRPr sz="2500">
              <a:latin typeface="Poor Story"/>
              <a:ea typeface="Poor Story"/>
              <a:cs typeface="Poor Story"/>
              <a:sym typeface="Poor Stor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684" name="Shape 684"/>
        <p:cNvGrpSpPr/>
        <p:nvPr/>
      </p:nvGrpSpPr>
      <p:grpSpPr>
        <a:xfrm>
          <a:off x="0" y="0"/>
          <a:ext cx="0" cy="0"/>
          <a:chOff x="0" y="0"/>
          <a:chExt cx="0" cy="0"/>
        </a:xfrm>
      </p:grpSpPr>
      <p:pic>
        <p:nvPicPr>
          <p:cNvPr id="685" name="Google Shape;685;g32bda994deb_2_109"/>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686" name="Google Shape;686;g32bda994deb_2_109"/>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687" name="Google Shape;687;g32bda994deb_2_109"/>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688" name="Google Shape;688;g32bda994deb_2_109"/>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689" name="Google Shape;689;g32bda994deb_2_109"/>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690" name="Google Shape;690;g32bda994deb_2_109"/>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691" name="Google Shape;691;g32bda994deb_2_109"/>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692" name="Google Shape;692;g32bda994deb_2_109"/>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693" name="Google Shape;693;g32bda994deb_2_109"/>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694" name="Google Shape;694;g32bda994deb_2_109"/>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695" name="Google Shape;695;g32bda994deb_2_109"/>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천식</a:t>
            </a:r>
            <a:endParaRPr>
              <a:latin typeface="Poor Story"/>
              <a:ea typeface="Poor Story"/>
              <a:cs typeface="Poor Story"/>
              <a:sym typeface="Poor Story"/>
            </a:endParaRPr>
          </a:p>
        </p:txBody>
      </p:sp>
      <p:sp>
        <p:nvSpPr>
          <p:cNvPr id="696" name="Google Shape;696;g32bda994deb_2_109"/>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sp>
        <p:nvSpPr>
          <p:cNvPr id="697" name="Google Shape;697;g32bda994deb_2_109"/>
          <p:cNvSpPr txBox="1"/>
          <p:nvPr/>
        </p:nvSpPr>
        <p:spPr>
          <a:xfrm>
            <a:off x="11430000" y="23049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2000">
                <a:solidFill>
                  <a:srgbClr val="0EA038"/>
                </a:solidFill>
                <a:latin typeface="Poor Story"/>
                <a:ea typeface="Poor Story"/>
                <a:cs typeface="Poor Story"/>
                <a:sym typeface="Poor Story"/>
              </a:rPr>
              <a:t>천식과</a:t>
            </a:r>
            <a:r>
              <a:rPr lang="ko-KR" sz="2000">
                <a:solidFill>
                  <a:srgbClr val="0EA038"/>
                </a:solidFill>
                <a:latin typeface="Poor Story"/>
                <a:ea typeface="Poor Story"/>
                <a:cs typeface="Poor Story"/>
                <a:sym typeface="Poor Story"/>
              </a:rPr>
              <a:t> 평균 기온, 폭염, 습도, 미세 먼지의 관계 그래프</a:t>
            </a:r>
            <a:endParaRPr sz="2000">
              <a:solidFill>
                <a:srgbClr val="0EA038"/>
              </a:solidFill>
              <a:latin typeface="Poor Story"/>
              <a:ea typeface="Poor Story"/>
              <a:cs typeface="Poor Story"/>
              <a:sym typeface="Poor Story"/>
            </a:endParaRPr>
          </a:p>
        </p:txBody>
      </p:sp>
      <p:pic>
        <p:nvPicPr>
          <p:cNvPr id="698" name="Google Shape;698;g32bda994deb_2_109"/>
          <p:cNvPicPr preferRelativeResize="0"/>
          <p:nvPr/>
        </p:nvPicPr>
        <p:blipFill>
          <a:blip r:embed="rId12">
            <a:alphaModFix/>
          </a:blip>
          <a:stretch>
            <a:fillRect/>
          </a:stretch>
        </p:blipFill>
        <p:spPr>
          <a:xfrm>
            <a:off x="1736725" y="2074800"/>
            <a:ext cx="8833063" cy="6609262"/>
          </a:xfrm>
          <a:prstGeom prst="rect">
            <a:avLst/>
          </a:prstGeom>
          <a:noFill/>
          <a:ln>
            <a:noFill/>
          </a:ln>
          <a:effectLst>
            <a:outerShdw dir="2700000" dist="127546">
              <a:srgbClr val="000000">
                <a:alpha val="14900"/>
              </a:srgbClr>
            </a:outerShdw>
          </a:effectLst>
        </p:spPr>
      </p:pic>
      <p:pic>
        <p:nvPicPr>
          <p:cNvPr id="699" name="Google Shape;699;g32bda994deb_2_109"/>
          <p:cNvPicPr preferRelativeResize="0"/>
          <p:nvPr/>
        </p:nvPicPr>
        <p:blipFill>
          <a:blip r:embed="rId13">
            <a:alphaModFix/>
          </a:blip>
          <a:stretch>
            <a:fillRect/>
          </a:stretch>
        </p:blipFill>
        <p:spPr>
          <a:xfrm>
            <a:off x="1581150" y="1939825"/>
            <a:ext cx="9017013" cy="6746901"/>
          </a:xfrm>
          <a:prstGeom prst="rect">
            <a:avLst/>
          </a:prstGeom>
          <a:noFill/>
          <a:ln>
            <a:noFill/>
          </a:ln>
          <a:effectLst>
            <a:outerShdw dir="2700000" dist="127546">
              <a:srgbClr val="000000">
                <a:alpha val="14900"/>
              </a:srgbClr>
            </a:outerShdw>
          </a:effectLst>
        </p:spPr>
      </p:pic>
      <p:pic>
        <p:nvPicPr>
          <p:cNvPr id="700" name="Google Shape;700;g32bda994deb_2_109"/>
          <p:cNvPicPr preferRelativeResize="0"/>
          <p:nvPr/>
        </p:nvPicPr>
        <p:blipFill rotWithShape="1">
          <a:blip r:embed="rId14">
            <a:alphaModFix/>
          </a:blip>
          <a:srcRect b="0" l="0" r="0" t="0"/>
          <a:stretch/>
        </p:blipFill>
        <p:spPr>
          <a:xfrm rot="-1200000">
            <a:off x="254000" y="8051800"/>
            <a:ext cx="1905000" cy="1968500"/>
          </a:xfrm>
          <a:prstGeom prst="rect">
            <a:avLst/>
          </a:prstGeom>
          <a:noFill/>
          <a:ln>
            <a:noFill/>
          </a:ln>
        </p:spPr>
      </p:pic>
      <p:pic>
        <p:nvPicPr>
          <p:cNvPr id="701" name="Google Shape;701;g32bda994deb_2_109"/>
          <p:cNvPicPr preferRelativeResize="0"/>
          <p:nvPr/>
        </p:nvPicPr>
        <p:blipFill rotWithShape="1">
          <a:blip r:embed="rId15">
            <a:alphaModFix/>
          </a:blip>
          <a:srcRect b="0" l="0" r="0" t="0"/>
          <a:stretch/>
        </p:blipFill>
        <p:spPr>
          <a:xfrm>
            <a:off x="10875375" y="3045675"/>
            <a:ext cx="5817600" cy="2054350"/>
          </a:xfrm>
          <a:prstGeom prst="rect">
            <a:avLst/>
          </a:prstGeom>
          <a:noFill/>
          <a:ln>
            <a:noFill/>
          </a:ln>
        </p:spPr>
      </p:pic>
      <p:sp>
        <p:nvSpPr>
          <p:cNvPr id="702" name="Google Shape;702;g32bda994deb_2_109"/>
          <p:cNvSpPr txBox="1"/>
          <p:nvPr/>
        </p:nvSpPr>
        <p:spPr>
          <a:xfrm>
            <a:off x="10598175" y="3267100"/>
            <a:ext cx="5817600" cy="1489500"/>
          </a:xfrm>
          <a:prstGeom prst="rect">
            <a:avLst/>
          </a:prstGeom>
          <a:noFill/>
          <a:ln>
            <a:noFill/>
          </a:ln>
        </p:spPr>
        <p:txBody>
          <a:bodyPr anchorCtr="0" anchor="t" bIns="0" lIns="0" spcFirstLastPara="1" rIns="0" wrap="square" tIns="0">
            <a:noAutofit/>
          </a:bodyPr>
          <a:lstStyle/>
          <a:p>
            <a:pPr indent="0" lvl="0" marL="457200" marR="0" rtl="0" algn="l">
              <a:lnSpc>
                <a:spcPct val="104580"/>
              </a:lnSpc>
              <a:spcBef>
                <a:spcPts val="0"/>
              </a:spcBef>
              <a:spcAft>
                <a:spcPts val="0"/>
              </a:spcAft>
              <a:buNone/>
            </a:pPr>
            <a:r>
              <a:rPr lang="ko-KR" sz="1900">
                <a:solidFill>
                  <a:schemeClr val="dk1"/>
                </a:solidFill>
                <a:latin typeface="Poor Story"/>
                <a:ea typeface="Poor Story"/>
                <a:cs typeface="Poor Story"/>
                <a:sym typeface="Poor Story"/>
              </a:rPr>
              <a:t>습도와 천식 진료건수는 중간 정도의 음의 상관관계를 보였으며, 이는 습도가 천식 증상에 어느 정도 영향을 미친다는 것을 나타냅니다. 하지만 여전히 강한 관계는 아니며, 기온이나 폭염이 천식에 미치는 영향은 매우 적거나 거의 없는 것으로 나타났습니다.</a:t>
            </a:r>
            <a:endParaRPr sz="1800">
              <a:latin typeface="Poor Story"/>
              <a:ea typeface="Poor Story"/>
              <a:cs typeface="Poor Story"/>
              <a:sym typeface="Poor Stor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706" name="Shape 706"/>
        <p:cNvGrpSpPr/>
        <p:nvPr/>
      </p:nvGrpSpPr>
      <p:grpSpPr>
        <a:xfrm>
          <a:off x="0" y="0"/>
          <a:ext cx="0" cy="0"/>
          <a:chOff x="0" y="0"/>
          <a:chExt cx="0" cy="0"/>
        </a:xfrm>
      </p:grpSpPr>
      <p:pic>
        <p:nvPicPr>
          <p:cNvPr id="707" name="Google Shape;707;g32bda994deb_2_236"/>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708" name="Google Shape;708;g32bda994deb_2_236"/>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709" name="Google Shape;709;g32bda994deb_2_236"/>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710" name="Google Shape;710;g32bda994deb_2_236"/>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711" name="Google Shape;711;g32bda994deb_2_236"/>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712" name="Google Shape;712;g32bda994deb_2_236"/>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713" name="Google Shape;713;g32bda994deb_2_236"/>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714" name="Google Shape;714;g32bda994deb_2_236"/>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715" name="Google Shape;715;g32bda994deb_2_236"/>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716" name="Google Shape;716;g32bda994deb_2_236"/>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717" name="Google Shape;717;g32bda994deb_2_236"/>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미세먼지와 </a:t>
            </a:r>
            <a:r>
              <a:rPr lang="ko-KR" sz="6100">
                <a:latin typeface="Poor Story"/>
                <a:ea typeface="Poor Story"/>
                <a:cs typeface="Poor Story"/>
                <a:sym typeface="Poor Story"/>
              </a:rPr>
              <a:t>천식</a:t>
            </a:r>
            <a:endParaRPr>
              <a:latin typeface="Poor Story"/>
              <a:ea typeface="Poor Story"/>
              <a:cs typeface="Poor Story"/>
              <a:sym typeface="Poor Story"/>
            </a:endParaRPr>
          </a:p>
        </p:txBody>
      </p:sp>
      <p:sp>
        <p:nvSpPr>
          <p:cNvPr id="718" name="Google Shape;718;g32bda994deb_2_236"/>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pic>
        <p:nvPicPr>
          <p:cNvPr id="719" name="Google Shape;719;g32bda994deb_2_236"/>
          <p:cNvPicPr preferRelativeResize="0"/>
          <p:nvPr/>
        </p:nvPicPr>
        <p:blipFill rotWithShape="1">
          <a:blip r:embed="rId12">
            <a:alphaModFix/>
          </a:blip>
          <a:srcRect b="0" l="0" r="0" t="0"/>
          <a:stretch/>
        </p:blipFill>
        <p:spPr>
          <a:xfrm rot="-1200000">
            <a:off x="254000" y="8051800"/>
            <a:ext cx="1905000" cy="1968500"/>
          </a:xfrm>
          <a:prstGeom prst="rect">
            <a:avLst/>
          </a:prstGeom>
          <a:noFill/>
          <a:ln>
            <a:noFill/>
          </a:ln>
        </p:spPr>
      </p:pic>
      <p:pic>
        <p:nvPicPr>
          <p:cNvPr id="720" name="Google Shape;720;g32bda994deb_2_236"/>
          <p:cNvPicPr preferRelativeResize="0"/>
          <p:nvPr/>
        </p:nvPicPr>
        <p:blipFill rotWithShape="1">
          <a:blip r:embed="rId13">
            <a:alphaModFix/>
          </a:blip>
          <a:srcRect b="0" l="0" r="0" t="0"/>
          <a:stretch/>
        </p:blipFill>
        <p:spPr>
          <a:xfrm>
            <a:off x="2943725" y="6811500"/>
            <a:ext cx="12161326" cy="1894350"/>
          </a:xfrm>
          <a:prstGeom prst="rect">
            <a:avLst/>
          </a:prstGeom>
          <a:noFill/>
          <a:ln>
            <a:noFill/>
          </a:ln>
        </p:spPr>
      </p:pic>
      <p:sp>
        <p:nvSpPr>
          <p:cNvPr id="721" name="Google Shape;721;g32bda994deb_2_236"/>
          <p:cNvSpPr txBox="1"/>
          <p:nvPr/>
        </p:nvSpPr>
        <p:spPr>
          <a:xfrm>
            <a:off x="3695700" y="7029100"/>
            <a:ext cx="10746900" cy="1359000"/>
          </a:xfrm>
          <a:prstGeom prst="rect">
            <a:avLst/>
          </a:prstGeom>
          <a:noFill/>
          <a:ln>
            <a:noFill/>
          </a:ln>
        </p:spPr>
        <p:txBody>
          <a:bodyPr anchorCtr="0" anchor="t" bIns="0" lIns="0" spcFirstLastPara="1" rIns="0" wrap="square" tIns="0">
            <a:noAutofit/>
          </a:bodyPr>
          <a:lstStyle/>
          <a:p>
            <a:pPr indent="0" lvl="0" marL="457200" marR="0" rtl="0" algn="l">
              <a:lnSpc>
                <a:spcPct val="104580"/>
              </a:lnSpc>
              <a:spcBef>
                <a:spcPts val="0"/>
              </a:spcBef>
              <a:spcAft>
                <a:spcPts val="0"/>
              </a:spcAft>
              <a:buNone/>
            </a:pPr>
            <a:r>
              <a:rPr lang="ko-KR" sz="2100">
                <a:solidFill>
                  <a:schemeClr val="dk1"/>
                </a:solidFill>
                <a:latin typeface="Poor Story"/>
                <a:ea typeface="Poor Story"/>
                <a:cs typeface="Poor Story"/>
                <a:sym typeface="Poor Story"/>
              </a:rPr>
              <a:t>미세먼지 농도와 천식 진료건수는 2010년부터 2023년까지 비슷한 감소 추세를 보였습니다. 2010-2012년 동안 미세먼지가 급격히 줄어들었고, 이후 지속적으로 감소했습니다. 2020-2023년 사이에는 변동성이 커졌고, 천식 진료건수도 비슷한 변동을 보였을 가능성이 있습니다. 전체적으로 미세먼지가 줄어들면 천식 진료건수도 감소하는 경향이 있었습니다.</a:t>
            </a:r>
            <a:endParaRPr sz="2000">
              <a:latin typeface="Poor Story"/>
              <a:ea typeface="Poor Story"/>
              <a:cs typeface="Poor Story"/>
              <a:sym typeface="Poor Story"/>
            </a:endParaRPr>
          </a:p>
        </p:txBody>
      </p:sp>
      <p:pic>
        <p:nvPicPr>
          <p:cNvPr id="722" name="Google Shape;722;g32bda994deb_2_236"/>
          <p:cNvPicPr preferRelativeResize="0"/>
          <p:nvPr/>
        </p:nvPicPr>
        <p:blipFill>
          <a:blip r:embed="rId14">
            <a:alphaModFix/>
          </a:blip>
          <a:stretch>
            <a:fillRect/>
          </a:stretch>
        </p:blipFill>
        <p:spPr>
          <a:xfrm>
            <a:off x="2943713" y="2107150"/>
            <a:ext cx="12161326" cy="4413400"/>
          </a:xfrm>
          <a:prstGeom prst="rect">
            <a:avLst/>
          </a:prstGeom>
          <a:noFill/>
          <a:ln>
            <a:noFill/>
          </a:ln>
          <a:effectLst>
            <a:outerShdw dir="2700000" dist="127546">
              <a:srgbClr val="000000">
                <a:alpha val="14900"/>
              </a:srgbClr>
            </a:outerShdw>
          </a:effectLst>
        </p:spPr>
      </p:pic>
      <p:pic>
        <p:nvPicPr>
          <p:cNvPr id="723" name="Google Shape;723;g32bda994deb_2_236"/>
          <p:cNvPicPr preferRelativeResize="0"/>
          <p:nvPr/>
        </p:nvPicPr>
        <p:blipFill rotWithShape="1">
          <a:blip r:embed="rId9">
            <a:alphaModFix/>
          </a:blip>
          <a:srcRect b="0" l="0" r="0" t="0"/>
          <a:stretch/>
        </p:blipFill>
        <p:spPr>
          <a:xfrm>
            <a:off x="3280775" y="7029100"/>
            <a:ext cx="609600" cy="60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727" name="Shape 727"/>
        <p:cNvGrpSpPr/>
        <p:nvPr/>
      </p:nvGrpSpPr>
      <p:grpSpPr>
        <a:xfrm>
          <a:off x="0" y="0"/>
          <a:ext cx="0" cy="0"/>
          <a:chOff x="0" y="0"/>
          <a:chExt cx="0" cy="0"/>
        </a:xfrm>
      </p:grpSpPr>
      <p:pic>
        <p:nvPicPr>
          <p:cNvPr id="728" name="Google Shape;728;g32bda994deb_2_180"/>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729" name="Google Shape;729;g32bda994deb_2_180"/>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730" name="Google Shape;730;g32bda994deb_2_180"/>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731" name="Google Shape;731;g32bda994deb_2_180"/>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732" name="Google Shape;732;g32bda994deb_2_180"/>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733" name="Google Shape;733;g32bda994deb_2_180"/>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734" name="Google Shape;734;g32bda994deb_2_180"/>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735" name="Google Shape;735;g32bda994deb_2_180"/>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736" name="Google Shape;736;g32bda994deb_2_180"/>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737" name="Google Shape;737;g32bda994deb_2_180"/>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738" name="Google Shape;738;g32bda994deb_2_180"/>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인플루엔자</a:t>
            </a:r>
            <a:endParaRPr>
              <a:latin typeface="Poor Story"/>
              <a:ea typeface="Poor Story"/>
              <a:cs typeface="Poor Story"/>
              <a:sym typeface="Poor Story"/>
            </a:endParaRPr>
          </a:p>
        </p:txBody>
      </p:sp>
      <p:sp>
        <p:nvSpPr>
          <p:cNvPr id="739" name="Google Shape;739;g32bda994deb_2_180"/>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sp>
        <p:nvSpPr>
          <p:cNvPr id="740" name="Google Shape;740;g32bda994deb_2_180"/>
          <p:cNvSpPr txBox="1"/>
          <p:nvPr/>
        </p:nvSpPr>
        <p:spPr>
          <a:xfrm>
            <a:off x="11430000" y="23049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800">
                <a:solidFill>
                  <a:srgbClr val="0EA038"/>
                </a:solidFill>
                <a:latin typeface="Poor Story"/>
                <a:ea typeface="Poor Story"/>
                <a:cs typeface="Poor Story"/>
                <a:sym typeface="Poor Story"/>
              </a:rPr>
              <a:t>인플루엔자와</a:t>
            </a:r>
            <a:r>
              <a:rPr lang="ko-KR" sz="1800">
                <a:solidFill>
                  <a:srgbClr val="0EA038"/>
                </a:solidFill>
                <a:latin typeface="Poor Story"/>
                <a:ea typeface="Poor Story"/>
                <a:cs typeface="Poor Story"/>
                <a:sym typeface="Poor Story"/>
              </a:rPr>
              <a:t> 평균 기온, 폭염, 습도, 미세 먼지의 관계 그래프</a:t>
            </a:r>
            <a:endParaRPr sz="1800">
              <a:solidFill>
                <a:srgbClr val="0EA038"/>
              </a:solidFill>
              <a:latin typeface="Poor Story"/>
              <a:ea typeface="Poor Story"/>
              <a:cs typeface="Poor Story"/>
              <a:sym typeface="Poor Story"/>
            </a:endParaRPr>
          </a:p>
        </p:txBody>
      </p:sp>
      <p:pic>
        <p:nvPicPr>
          <p:cNvPr id="741" name="Google Shape;741;g32bda994deb_2_180"/>
          <p:cNvPicPr preferRelativeResize="0"/>
          <p:nvPr/>
        </p:nvPicPr>
        <p:blipFill>
          <a:blip r:embed="rId12">
            <a:alphaModFix/>
          </a:blip>
          <a:stretch>
            <a:fillRect/>
          </a:stretch>
        </p:blipFill>
        <p:spPr>
          <a:xfrm>
            <a:off x="1736725" y="2074800"/>
            <a:ext cx="8833063" cy="6609262"/>
          </a:xfrm>
          <a:prstGeom prst="rect">
            <a:avLst/>
          </a:prstGeom>
          <a:noFill/>
          <a:ln>
            <a:noFill/>
          </a:ln>
          <a:effectLst>
            <a:outerShdw dir="2700000" dist="127546">
              <a:srgbClr val="000000">
                <a:alpha val="14900"/>
              </a:srgbClr>
            </a:outerShdw>
          </a:effectLst>
        </p:spPr>
      </p:pic>
      <p:pic>
        <p:nvPicPr>
          <p:cNvPr id="742" name="Google Shape;742;g32bda994deb_2_180"/>
          <p:cNvPicPr preferRelativeResize="0"/>
          <p:nvPr/>
        </p:nvPicPr>
        <p:blipFill>
          <a:blip r:embed="rId13">
            <a:alphaModFix/>
          </a:blip>
          <a:stretch>
            <a:fillRect/>
          </a:stretch>
        </p:blipFill>
        <p:spPr>
          <a:xfrm>
            <a:off x="1581150" y="1939825"/>
            <a:ext cx="9017013" cy="6746901"/>
          </a:xfrm>
          <a:prstGeom prst="rect">
            <a:avLst/>
          </a:prstGeom>
          <a:noFill/>
          <a:ln>
            <a:noFill/>
          </a:ln>
          <a:effectLst>
            <a:outerShdw dir="2700000" dist="127546">
              <a:srgbClr val="000000">
                <a:alpha val="14900"/>
              </a:srgbClr>
            </a:outerShdw>
          </a:effectLst>
        </p:spPr>
      </p:pic>
      <p:pic>
        <p:nvPicPr>
          <p:cNvPr id="743" name="Google Shape;743;g32bda994deb_2_180"/>
          <p:cNvPicPr preferRelativeResize="0"/>
          <p:nvPr/>
        </p:nvPicPr>
        <p:blipFill rotWithShape="1">
          <a:blip r:embed="rId14">
            <a:alphaModFix/>
          </a:blip>
          <a:srcRect b="0" l="0" r="0" t="0"/>
          <a:stretch/>
        </p:blipFill>
        <p:spPr>
          <a:xfrm>
            <a:off x="11069750" y="3045675"/>
            <a:ext cx="5623226" cy="2959100"/>
          </a:xfrm>
          <a:prstGeom prst="rect">
            <a:avLst/>
          </a:prstGeom>
          <a:noFill/>
          <a:ln>
            <a:noFill/>
          </a:ln>
        </p:spPr>
      </p:pic>
      <p:sp>
        <p:nvSpPr>
          <p:cNvPr id="744" name="Google Shape;744;g32bda994deb_2_180"/>
          <p:cNvSpPr txBox="1"/>
          <p:nvPr/>
        </p:nvSpPr>
        <p:spPr>
          <a:xfrm>
            <a:off x="10743175" y="3135375"/>
            <a:ext cx="5817600" cy="28389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Clr>
                <a:schemeClr val="dk1"/>
              </a:buClr>
              <a:buSzPts val="1100"/>
              <a:buFont typeface="Arial"/>
              <a:buNone/>
            </a:pPr>
            <a:r>
              <a:rPr lang="ko-KR" sz="2100">
                <a:solidFill>
                  <a:schemeClr val="dk1"/>
                </a:solidFill>
                <a:latin typeface="Poor Story"/>
                <a:ea typeface="Poor Story"/>
                <a:cs typeface="Poor Story"/>
                <a:sym typeface="Poor Story"/>
              </a:rPr>
              <a:t>평균기온과 인플루엔자 진료건수의 상관계수: 0.063</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2100">
                <a:solidFill>
                  <a:schemeClr val="dk1"/>
                </a:solidFill>
                <a:latin typeface="Poor Story"/>
                <a:ea typeface="Poor Story"/>
                <a:cs typeface="Poor Story"/>
                <a:sym typeface="Poor Story"/>
              </a:rPr>
              <a:t>폭염과 인플루엔자 진료건수의 상관계수: -0.077</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2100">
                <a:solidFill>
                  <a:schemeClr val="dk1"/>
                </a:solidFill>
                <a:latin typeface="Poor Story"/>
                <a:ea typeface="Poor Story"/>
                <a:cs typeface="Poor Story"/>
                <a:sym typeface="Poor Story"/>
              </a:rPr>
              <a:t>습도와 인플루엔자 진료건수의 상관계수: 0.222</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2100">
                <a:solidFill>
                  <a:schemeClr val="dk1"/>
                </a:solidFill>
                <a:latin typeface="Poor Story"/>
                <a:ea typeface="Poor Story"/>
                <a:cs typeface="Poor Story"/>
                <a:sym typeface="Poor Story"/>
              </a:rPr>
              <a:t>미세먼지와 인플루엔자 진료건수의 상관계수: 0.112</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2100">
                <a:solidFill>
                  <a:schemeClr val="dk1"/>
                </a:solidFill>
                <a:latin typeface="Poor Story"/>
                <a:ea typeface="Poor Story"/>
                <a:cs typeface="Poor Story"/>
                <a:sym typeface="Poor Story"/>
              </a:rPr>
              <a:t>인플루엔자 진료건수와 각 환경적 요인들 간의 상관계수를 살펴보면, 기온, 폭염, 습도, 미세먼지 모두 약한 상관관계를 보였습니다.</a:t>
            </a:r>
            <a:endParaRPr sz="21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marR="0" rtl="0" algn="l">
              <a:lnSpc>
                <a:spcPct val="104580"/>
              </a:lnSpc>
              <a:spcBef>
                <a:spcPts val="0"/>
              </a:spcBef>
              <a:spcAft>
                <a:spcPts val="0"/>
              </a:spcAft>
              <a:buNone/>
            </a:pPr>
            <a:r>
              <a:t/>
            </a:r>
            <a:endParaRPr/>
          </a:p>
        </p:txBody>
      </p:sp>
      <p:pic>
        <p:nvPicPr>
          <p:cNvPr id="745" name="Google Shape;745;g32bda994deb_2_180"/>
          <p:cNvPicPr preferRelativeResize="0"/>
          <p:nvPr/>
        </p:nvPicPr>
        <p:blipFill>
          <a:blip r:embed="rId15">
            <a:alphaModFix/>
          </a:blip>
          <a:stretch>
            <a:fillRect/>
          </a:stretch>
        </p:blipFill>
        <p:spPr>
          <a:xfrm>
            <a:off x="1581150" y="1953720"/>
            <a:ext cx="9156701" cy="6851429"/>
          </a:xfrm>
          <a:prstGeom prst="rect">
            <a:avLst/>
          </a:prstGeom>
          <a:noFill/>
          <a:ln>
            <a:noFill/>
          </a:ln>
        </p:spPr>
      </p:pic>
      <p:pic>
        <p:nvPicPr>
          <p:cNvPr id="746" name="Google Shape;746;g32bda994deb_2_180"/>
          <p:cNvPicPr preferRelativeResize="0"/>
          <p:nvPr/>
        </p:nvPicPr>
        <p:blipFill rotWithShape="1">
          <a:blip r:embed="rId16">
            <a:alphaModFix/>
          </a:blip>
          <a:srcRect b="0" l="0" r="0" t="0"/>
          <a:stretch/>
        </p:blipFill>
        <p:spPr>
          <a:xfrm rot="-1200000">
            <a:off x="254000" y="8051800"/>
            <a:ext cx="1905000" cy="1968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750" name="Shape 750"/>
        <p:cNvGrpSpPr/>
        <p:nvPr/>
      </p:nvGrpSpPr>
      <p:grpSpPr>
        <a:xfrm>
          <a:off x="0" y="0"/>
          <a:ext cx="0" cy="0"/>
          <a:chOff x="0" y="0"/>
          <a:chExt cx="0" cy="0"/>
        </a:xfrm>
      </p:grpSpPr>
      <p:pic>
        <p:nvPicPr>
          <p:cNvPr id="751" name="Google Shape;751;g32bda994deb_2_201"/>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752" name="Google Shape;752;g32bda994deb_2_201"/>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753" name="Google Shape;753;g32bda994deb_2_201"/>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754" name="Google Shape;754;g32bda994deb_2_201"/>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755" name="Google Shape;755;g32bda994deb_2_201"/>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756" name="Google Shape;756;g32bda994deb_2_201"/>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757" name="Google Shape;757;g32bda994deb_2_201"/>
          <p:cNvPicPr preferRelativeResize="0"/>
          <p:nvPr/>
        </p:nvPicPr>
        <p:blipFill rotWithShape="1">
          <a:blip r:embed="rId8">
            <a:alphaModFix/>
          </a:blip>
          <a:srcRect b="0" l="0" r="0" t="0"/>
          <a:stretch/>
        </p:blipFill>
        <p:spPr>
          <a:xfrm>
            <a:off x="3695700" y="2387600"/>
            <a:ext cx="342900" cy="609600"/>
          </a:xfrm>
          <a:prstGeom prst="rect">
            <a:avLst/>
          </a:prstGeom>
          <a:noFill/>
          <a:ln>
            <a:noFill/>
          </a:ln>
        </p:spPr>
      </p:pic>
      <p:pic>
        <p:nvPicPr>
          <p:cNvPr id="758" name="Google Shape;758;g32bda994deb_2_201"/>
          <p:cNvPicPr preferRelativeResize="0"/>
          <p:nvPr/>
        </p:nvPicPr>
        <p:blipFill rotWithShape="1">
          <a:blip r:embed="rId9">
            <a:alphaModFix/>
          </a:blip>
          <a:srcRect b="0" l="0" r="0" t="0"/>
          <a:stretch/>
        </p:blipFill>
        <p:spPr>
          <a:xfrm>
            <a:off x="10820400" y="2362200"/>
            <a:ext cx="609600" cy="609600"/>
          </a:xfrm>
          <a:prstGeom prst="rect">
            <a:avLst/>
          </a:prstGeom>
          <a:noFill/>
          <a:ln>
            <a:noFill/>
          </a:ln>
        </p:spPr>
      </p:pic>
      <p:pic>
        <p:nvPicPr>
          <p:cNvPr id="759" name="Google Shape;759;g32bda994deb_2_201"/>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760" name="Google Shape;760;g32bda994deb_2_201"/>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761" name="Google Shape;761;g32bda994deb_2_201"/>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식중독</a:t>
            </a:r>
            <a:endParaRPr>
              <a:latin typeface="Poor Story"/>
              <a:ea typeface="Poor Story"/>
              <a:cs typeface="Poor Story"/>
              <a:sym typeface="Poor Story"/>
            </a:endParaRPr>
          </a:p>
        </p:txBody>
      </p:sp>
      <p:sp>
        <p:nvSpPr>
          <p:cNvPr id="762" name="Google Shape;762;g32bda994deb_2_201"/>
          <p:cNvSpPr txBox="1"/>
          <p:nvPr/>
        </p:nvSpPr>
        <p:spPr>
          <a:xfrm>
            <a:off x="4025900" y="2400300"/>
            <a:ext cx="3124200" cy="5334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b="0" i="0" lang="ko-KR" sz="3000" u="none" cap="none" strike="noStrike">
                <a:solidFill>
                  <a:srgbClr val="22A74B"/>
                </a:solidFill>
                <a:latin typeface="Calibri"/>
                <a:ea typeface="Calibri"/>
                <a:cs typeface="Calibri"/>
                <a:sym typeface="Calibri"/>
              </a:rPr>
              <a:t>제목</a:t>
            </a:r>
            <a:r>
              <a:rPr b="0" i="0" lang="ko-KR" sz="3000" u="none" cap="none" strike="noStrike">
                <a:solidFill>
                  <a:srgbClr val="22A74B"/>
                </a:solidFill>
                <a:latin typeface="Arial"/>
                <a:ea typeface="Arial"/>
                <a:cs typeface="Arial"/>
                <a:sym typeface="Arial"/>
              </a:rPr>
              <a:t> </a:t>
            </a:r>
            <a:r>
              <a:rPr b="0" i="0" lang="ko-KR" sz="3000" u="none" cap="none" strike="noStrike">
                <a:solidFill>
                  <a:srgbClr val="22A74B"/>
                </a:solidFill>
                <a:latin typeface="Calibri"/>
                <a:ea typeface="Calibri"/>
                <a:cs typeface="Calibri"/>
                <a:sym typeface="Calibri"/>
              </a:rPr>
              <a:t>입력</a:t>
            </a:r>
            <a:endParaRPr/>
          </a:p>
        </p:txBody>
      </p:sp>
      <p:sp>
        <p:nvSpPr>
          <p:cNvPr id="763" name="Google Shape;763;g32bda994deb_2_201"/>
          <p:cNvSpPr txBox="1"/>
          <p:nvPr/>
        </p:nvSpPr>
        <p:spPr>
          <a:xfrm>
            <a:off x="11430000" y="23049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식중독</a:t>
            </a:r>
            <a:r>
              <a:rPr lang="ko-KR" sz="1900">
                <a:solidFill>
                  <a:srgbClr val="0EA038"/>
                </a:solidFill>
                <a:latin typeface="Poor Story"/>
                <a:ea typeface="Poor Story"/>
                <a:cs typeface="Poor Story"/>
                <a:sym typeface="Poor Story"/>
              </a:rPr>
              <a:t>과 평균 기온, 폭염, 습도, 미세 먼지의 관계 그래프</a:t>
            </a:r>
            <a:endParaRPr sz="1900">
              <a:solidFill>
                <a:srgbClr val="0EA038"/>
              </a:solidFill>
              <a:latin typeface="Poor Story"/>
              <a:ea typeface="Poor Story"/>
              <a:cs typeface="Poor Story"/>
              <a:sym typeface="Poor Story"/>
            </a:endParaRPr>
          </a:p>
        </p:txBody>
      </p:sp>
      <p:pic>
        <p:nvPicPr>
          <p:cNvPr id="764" name="Google Shape;764;g32bda994deb_2_201"/>
          <p:cNvPicPr preferRelativeResize="0"/>
          <p:nvPr/>
        </p:nvPicPr>
        <p:blipFill>
          <a:blip r:embed="rId12">
            <a:alphaModFix/>
          </a:blip>
          <a:stretch>
            <a:fillRect/>
          </a:stretch>
        </p:blipFill>
        <p:spPr>
          <a:xfrm>
            <a:off x="1736725" y="2074800"/>
            <a:ext cx="8833063" cy="6609262"/>
          </a:xfrm>
          <a:prstGeom prst="rect">
            <a:avLst/>
          </a:prstGeom>
          <a:noFill/>
          <a:ln>
            <a:noFill/>
          </a:ln>
          <a:effectLst>
            <a:outerShdw dir="2700000" dist="127546">
              <a:srgbClr val="000000">
                <a:alpha val="14900"/>
              </a:srgbClr>
            </a:outerShdw>
          </a:effectLst>
        </p:spPr>
      </p:pic>
      <p:pic>
        <p:nvPicPr>
          <p:cNvPr id="765" name="Google Shape;765;g32bda994deb_2_201"/>
          <p:cNvPicPr preferRelativeResize="0"/>
          <p:nvPr/>
        </p:nvPicPr>
        <p:blipFill>
          <a:blip r:embed="rId13">
            <a:alphaModFix/>
          </a:blip>
          <a:stretch>
            <a:fillRect/>
          </a:stretch>
        </p:blipFill>
        <p:spPr>
          <a:xfrm>
            <a:off x="1581150" y="1939825"/>
            <a:ext cx="9017013" cy="6746901"/>
          </a:xfrm>
          <a:prstGeom prst="rect">
            <a:avLst/>
          </a:prstGeom>
          <a:noFill/>
          <a:ln>
            <a:noFill/>
          </a:ln>
          <a:effectLst>
            <a:outerShdw dir="2700000" dist="127546">
              <a:srgbClr val="000000">
                <a:alpha val="14900"/>
              </a:srgbClr>
            </a:outerShdw>
          </a:effectLst>
        </p:spPr>
      </p:pic>
      <p:pic>
        <p:nvPicPr>
          <p:cNvPr id="766" name="Google Shape;766;g32bda994deb_2_201"/>
          <p:cNvPicPr preferRelativeResize="0"/>
          <p:nvPr/>
        </p:nvPicPr>
        <p:blipFill rotWithShape="1">
          <a:blip r:embed="rId14">
            <a:alphaModFix/>
          </a:blip>
          <a:srcRect b="0" l="0" r="0" t="0"/>
          <a:stretch/>
        </p:blipFill>
        <p:spPr>
          <a:xfrm>
            <a:off x="10958075" y="2980475"/>
            <a:ext cx="5551925" cy="4497525"/>
          </a:xfrm>
          <a:prstGeom prst="rect">
            <a:avLst/>
          </a:prstGeom>
          <a:noFill/>
          <a:ln>
            <a:noFill/>
          </a:ln>
        </p:spPr>
      </p:pic>
      <p:sp>
        <p:nvSpPr>
          <p:cNvPr id="767" name="Google Shape;767;g32bda994deb_2_201"/>
          <p:cNvSpPr txBox="1"/>
          <p:nvPr/>
        </p:nvSpPr>
        <p:spPr>
          <a:xfrm>
            <a:off x="10743175" y="3516375"/>
            <a:ext cx="5551800" cy="25014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Clr>
                <a:schemeClr val="dk1"/>
              </a:buClr>
              <a:buSzPts val="1100"/>
              <a:buFont typeface="Arial"/>
              <a:buNone/>
            </a:pPr>
            <a:r>
              <a:rPr lang="ko-KR" sz="1900">
                <a:solidFill>
                  <a:schemeClr val="dk1"/>
                </a:solidFill>
                <a:latin typeface="Poor Story"/>
                <a:ea typeface="Poor Story"/>
                <a:cs typeface="Poor Story"/>
                <a:sym typeface="Poor Story"/>
              </a:rPr>
              <a:t>평균기온과 식중독 진료건수의 상관계수: 0.342</a:t>
            </a:r>
            <a:endParaRPr sz="19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900">
                <a:solidFill>
                  <a:schemeClr val="dk1"/>
                </a:solidFill>
                <a:latin typeface="Poor Story"/>
                <a:ea typeface="Poor Story"/>
                <a:cs typeface="Poor Story"/>
                <a:sym typeface="Poor Story"/>
              </a:rPr>
              <a:t>폭염과 식중독 진료건수의 상관계수: -0.145</a:t>
            </a:r>
            <a:endParaRPr sz="19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rPr lang="ko-KR" sz="1900">
                <a:solidFill>
                  <a:schemeClr val="dk1"/>
                </a:solidFill>
                <a:latin typeface="Poor Story"/>
                <a:ea typeface="Poor Story"/>
                <a:cs typeface="Poor Story"/>
                <a:sym typeface="Poor Story"/>
              </a:rPr>
              <a:t>습도와 식중독 진료건수의 상관계수: -0.510</a:t>
            </a:r>
            <a:endParaRPr sz="19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solidFill>
                  <a:schemeClr val="dk1"/>
                </a:solidFill>
                <a:latin typeface="Poor Story"/>
                <a:ea typeface="Poor Story"/>
                <a:cs typeface="Poor Story"/>
                <a:sym typeface="Poor Story"/>
              </a:rPr>
              <a:t>미세먼지와 식중독 진료건수의 상관계수: 0.131</a:t>
            </a:r>
            <a:endParaRPr sz="1800">
              <a:latin typeface="Poor Story"/>
              <a:ea typeface="Poor Story"/>
              <a:cs typeface="Poor Story"/>
              <a:sym typeface="Poor Story"/>
            </a:endParaRPr>
          </a:p>
          <a:p>
            <a:pPr indent="0" lvl="0" marL="0" rtl="0" algn="l">
              <a:lnSpc>
                <a:spcPct val="104580"/>
              </a:lnSpc>
              <a:spcBef>
                <a:spcPts val="0"/>
              </a:spcBef>
              <a:spcAft>
                <a:spcPts val="0"/>
              </a:spcAft>
              <a:buNone/>
            </a:pPr>
            <a:r>
              <a:t/>
            </a:r>
            <a:endParaRPr sz="18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solidFill>
                  <a:schemeClr val="dk1"/>
                </a:solidFill>
                <a:latin typeface="Poor Story"/>
                <a:ea typeface="Poor Story"/>
                <a:cs typeface="Poor Story"/>
                <a:sym typeface="Poor Story"/>
              </a:rPr>
              <a:t>습도와 식중독 진료건수 간에는 약한 음의 상관관계가 있습니다. 습도가 높을수록 식중독 진료건수가 줄어드는 경향이 있다는 결과가 나왔습니다. 이는 습도가 식중독 발생과 관련이 없거나, 오히려 낮은 습도가 더 유리한 환경을 만들 수 있다는 가능성을 시사합니다.</a:t>
            </a:r>
            <a:endParaRPr sz="17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marR="0" rtl="0" algn="l">
              <a:lnSpc>
                <a:spcPct val="104580"/>
              </a:lnSpc>
              <a:spcBef>
                <a:spcPts val="0"/>
              </a:spcBef>
              <a:spcAft>
                <a:spcPts val="0"/>
              </a:spcAft>
              <a:buNone/>
            </a:pPr>
            <a:r>
              <a:t/>
            </a:r>
            <a:endParaRPr/>
          </a:p>
        </p:txBody>
      </p:sp>
      <p:pic>
        <p:nvPicPr>
          <p:cNvPr id="768" name="Google Shape;768;g32bda994deb_2_201"/>
          <p:cNvPicPr preferRelativeResize="0"/>
          <p:nvPr/>
        </p:nvPicPr>
        <p:blipFill>
          <a:blip r:embed="rId15">
            <a:alphaModFix/>
          </a:blip>
          <a:stretch>
            <a:fillRect/>
          </a:stretch>
        </p:blipFill>
        <p:spPr>
          <a:xfrm>
            <a:off x="1581150" y="1939825"/>
            <a:ext cx="9017023" cy="6746908"/>
          </a:xfrm>
          <a:prstGeom prst="rect">
            <a:avLst/>
          </a:prstGeom>
          <a:noFill/>
          <a:ln>
            <a:noFill/>
          </a:ln>
        </p:spPr>
      </p:pic>
      <p:pic>
        <p:nvPicPr>
          <p:cNvPr id="769" name="Google Shape;769;g32bda994deb_2_201"/>
          <p:cNvPicPr preferRelativeResize="0"/>
          <p:nvPr/>
        </p:nvPicPr>
        <p:blipFill rotWithShape="1">
          <a:blip r:embed="rId16">
            <a:alphaModFix/>
          </a:blip>
          <a:srcRect b="0" l="0" r="0" t="0"/>
          <a:stretch/>
        </p:blipFill>
        <p:spPr>
          <a:xfrm rot="-1200000">
            <a:off x="254000" y="8051800"/>
            <a:ext cx="1905000" cy="196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773" name="Shape 773"/>
        <p:cNvGrpSpPr/>
        <p:nvPr/>
      </p:nvGrpSpPr>
      <p:grpSpPr>
        <a:xfrm>
          <a:off x="0" y="0"/>
          <a:ext cx="0" cy="0"/>
          <a:chOff x="0" y="0"/>
          <a:chExt cx="0" cy="0"/>
        </a:xfrm>
      </p:grpSpPr>
      <p:pic>
        <p:nvPicPr>
          <p:cNvPr id="774" name="Google Shape;774;g32bda994deb_6_1"/>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775" name="Google Shape;775;g32bda994deb_6_1"/>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776" name="Google Shape;776;g32bda994deb_6_1"/>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777" name="Google Shape;777;g32bda994deb_6_1"/>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778" name="Google Shape;778;g32bda994deb_6_1"/>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779" name="Google Shape;779;g32bda994deb_6_1"/>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780" name="Google Shape;780;g32bda994deb_6_1"/>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781" name="Google Shape;781;g32bda994deb_6_1"/>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782" name="Google Shape;782;g32bda994deb_6_1"/>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783" name="Google Shape;783;g32bda994deb_6_1"/>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784" name="Google Shape;784;g32bda994deb_6_1"/>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결 과</a:t>
            </a:r>
            <a:endParaRPr>
              <a:latin typeface="Poor Story"/>
              <a:ea typeface="Poor Story"/>
              <a:cs typeface="Poor Story"/>
              <a:sym typeface="Poor Story"/>
            </a:endParaRPr>
          </a:p>
        </p:txBody>
      </p:sp>
      <p:sp>
        <p:nvSpPr>
          <p:cNvPr id="785" name="Google Shape;785;g32bda994deb_6_1"/>
          <p:cNvSpPr txBox="1"/>
          <p:nvPr/>
        </p:nvSpPr>
        <p:spPr>
          <a:xfrm>
            <a:off x="2813250" y="2235200"/>
            <a:ext cx="12725100" cy="722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b="1" lang="ko-KR" sz="2000">
                <a:solidFill>
                  <a:schemeClr val="dk1"/>
                </a:solidFill>
                <a:latin typeface="Poor Story"/>
                <a:ea typeface="Poor Story"/>
                <a:cs typeface="Poor Story"/>
                <a:sym typeface="Poor Story"/>
              </a:rPr>
              <a:t>질병과 기후의 연관성 및 2020년의 변화에 대한 분석</a:t>
            </a:r>
            <a:endParaRPr b="1" sz="20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lang="ko-KR" sz="1800">
                <a:solidFill>
                  <a:schemeClr val="dk1"/>
                </a:solidFill>
                <a:latin typeface="Poor Story"/>
                <a:ea typeface="Poor Story"/>
                <a:cs typeface="Poor Story"/>
                <a:sym typeface="Poor Story"/>
              </a:rPr>
              <a:t>이번 분석에서는 기온, 폭염, 습도, 미세먼지와 질병(비염, 천식, 아토피, 인플루엔자, 식중독) 간의 상관관계를 살펴보았습니다. 하지만 전반적으로 기후 요인과 질병 발생 간의 명확한 인과관계를 찾기는 어려웠습니다.</a:t>
            </a:r>
            <a:endParaRPr sz="18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b="1" lang="ko-KR" sz="1800">
                <a:solidFill>
                  <a:schemeClr val="dk1"/>
                </a:solidFill>
                <a:latin typeface="Poor Story"/>
                <a:ea typeface="Poor Story"/>
                <a:cs typeface="Poor Story"/>
                <a:sym typeface="Poor Story"/>
              </a:rPr>
              <a:t>2020년의 특이점: 코로나19와 질병 발생 감소</a:t>
            </a:r>
            <a:endParaRPr b="1" sz="18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lang="ko-KR" sz="1800">
                <a:solidFill>
                  <a:schemeClr val="dk1"/>
                </a:solidFill>
                <a:latin typeface="Poor Story"/>
                <a:ea typeface="Poor Story"/>
                <a:cs typeface="Poor Story"/>
                <a:sym typeface="Poor Story"/>
              </a:rPr>
              <a:t>비염과 천식의 경우, 2020년에 진료 건수가 급격히 감소한 것이 눈에 띕니다. 기후 요인의 변화가 크지 않았음에도 이러한 급격한 감소가 나타났다는 점에서, 코로나19로 인한 사회적 변화가 건강에 미친 영향이 크다고 볼 수 있습니다.</a:t>
            </a:r>
            <a:endParaRPr sz="1800">
              <a:solidFill>
                <a:schemeClr val="dk1"/>
              </a:solidFill>
              <a:latin typeface="Poor Story"/>
              <a:ea typeface="Poor Story"/>
              <a:cs typeface="Poor Story"/>
              <a:sym typeface="Poor Story"/>
            </a:endParaRPr>
          </a:p>
          <a:p>
            <a:pPr indent="-342900" lvl="0" marL="457200" rtl="0" algn="l">
              <a:lnSpc>
                <a:spcPct val="115000"/>
              </a:lnSpc>
              <a:spcBef>
                <a:spcPts val="1200"/>
              </a:spcBef>
              <a:spcAft>
                <a:spcPts val="0"/>
              </a:spcAft>
              <a:buClr>
                <a:schemeClr val="dk1"/>
              </a:buClr>
              <a:buSzPts val="1800"/>
              <a:buFont typeface="Poor Story"/>
              <a:buChar char="●"/>
            </a:pPr>
            <a:r>
              <a:rPr b="1" lang="ko-KR" sz="1800">
                <a:solidFill>
                  <a:schemeClr val="dk1"/>
                </a:solidFill>
                <a:latin typeface="Poor Story"/>
                <a:ea typeface="Poor Story"/>
                <a:cs typeface="Poor Story"/>
                <a:sym typeface="Poor Story"/>
              </a:rPr>
              <a:t>마스크 착용 외부 활동 감소 손 씻기 및 개인위생 강화 등</a:t>
            </a:r>
            <a:endParaRPr b="1" sz="1800">
              <a:solidFill>
                <a:schemeClr val="dk1"/>
              </a:solidFill>
              <a:latin typeface="Poor Story"/>
              <a:ea typeface="Poor Story"/>
              <a:cs typeface="Poor Story"/>
              <a:sym typeface="Poor Story"/>
            </a:endParaRPr>
          </a:p>
          <a:p>
            <a:pPr indent="0" lvl="0" marL="457200" rtl="0" algn="l">
              <a:lnSpc>
                <a:spcPct val="115000"/>
              </a:lnSpc>
              <a:spcBef>
                <a:spcPts val="1200"/>
              </a:spcBef>
              <a:spcAft>
                <a:spcPts val="0"/>
              </a:spcAft>
              <a:buNone/>
            </a:pPr>
            <a:r>
              <a:t/>
            </a:r>
            <a:endParaRPr b="1" sz="18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b="1" lang="ko-KR" sz="1900">
                <a:solidFill>
                  <a:schemeClr val="dk1"/>
                </a:solidFill>
                <a:latin typeface="Poor Story"/>
                <a:ea typeface="Poor Story"/>
                <a:cs typeface="Poor Story"/>
                <a:sym typeface="Poor Story"/>
              </a:rPr>
              <a:t>종합적인 결론</a:t>
            </a:r>
            <a:endParaRPr b="1" sz="19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lang="ko-KR" sz="1800">
                <a:solidFill>
                  <a:schemeClr val="dk1"/>
                </a:solidFill>
                <a:latin typeface="Poor Story"/>
                <a:ea typeface="Poor Story"/>
                <a:cs typeface="Poor Story"/>
                <a:sym typeface="Poor Story"/>
              </a:rPr>
              <a:t>분석 결과를 종합하면, 기후 요인과 질병 발생 간의 명확한 인과관계를 찾기는 어려웠으며, 기후보다는 생활 습관, 환경 요인, 사회적 요인이 더 큰 영향을 미쳤을 가능성이 큽니다.</a:t>
            </a:r>
            <a:endParaRPr sz="18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lang="ko-KR" sz="1800">
                <a:solidFill>
                  <a:schemeClr val="dk1"/>
                </a:solidFill>
                <a:latin typeface="Poor Story"/>
                <a:ea typeface="Poor Story"/>
                <a:cs typeface="Poor Story"/>
                <a:sym typeface="Poor Story"/>
              </a:rPr>
              <a:t>특히 2020년의 데이터는 매우 흥미로운데, 코로나19로 인해 사람들이 마스크를 쓰고 외출을 줄이면서 비염과 천식 환자가 급격히 줄어든 점이 이를 뒷받침합니다. 이는 단순히 기후 변화가 아니라, 외부 환경과 생활 습관 변화가 질병 발생에 얼마나 큰 영향을 미칠 수 있는지를 보여주는 사례라고 할 수 있습니다.</a:t>
            </a:r>
            <a:endParaRPr sz="1800">
              <a:solidFill>
                <a:schemeClr val="dk1"/>
              </a:solidFill>
              <a:latin typeface="Poor Story"/>
              <a:ea typeface="Poor Story"/>
              <a:cs typeface="Poor Story"/>
              <a:sym typeface="Poor Story"/>
            </a:endParaRPr>
          </a:p>
          <a:p>
            <a:pPr indent="0" lvl="0" marL="0" rtl="0" algn="l">
              <a:lnSpc>
                <a:spcPct val="115000"/>
              </a:lnSpc>
              <a:spcBef>
                <a:spcPts val="1200"/>
              </a:spcBef>
              <a:spcAft>
                <a:spcPts val="0"/>
              </a:spcAft>
              <a:buClr>
                <a:schemeClr val="dk1"/>
              </a:buClr>
              <a:buSzPts val="1100"/>
              <a:buFont typeface="Arial"/>
              <a:buNone/>
            </a:pPr>
            <a:r>
              <a:rPr lang="ko-KR" sz="1800">
                <a:solidFill>
                  <a:schemeClr val="dk1"/>
                </a:solidFill>
                <a:latin typeface="Poor Story"/>
                <a:ea typeface="Poor Story"/>
                <a:cs typeface="Poor Story"/>
                <a:sym typeface="Poor Story"/>
              </a:rPr>
              <a:t>따라서, 앞으로 질병 예방과 관리에 있어서 단순히 기후 변화만을 고려하는 것이 아니라, 개인 위생, 공기 질 관리, 실내 환경 개선 등의 요소도 함께 고려하는 것이 중요할 것으로 보입니다.</a:t>
            </a:r>
            <a:endParaRPr sz="1800">
              <a:solidFill>
                <a:schemeClr val="dk1"/>
              </a:solidFill>
              <a:latin typeface="Poor Story"/>
              <a:ea typeface="Poor Story"/>
              <a:cs typeface="Poor Story"/>
              <a:sym typeface="Poor Story"/>
            </a:endParaRPr>
          </a:p>
          <a:p>
            <a:pPr indent="0" lvl="0" marL="457200" rtl="0" algn="l">
              <a:lnSpc>
                <a:spcPct val="104580"/>
              </a:lnSpc>
              <a:spcBef>
                <a:spcPts val="1200"/>
              </a:spcBef>
              <a:spcAft>
                <a:spcPts val="0"/>
              </a:spcAft>
              <a:buClr>
                <a:schemeClr val="dk1"/>
              </a:buClr>
              <a:buSzPts val="1100"/>
              <a:buFont typeface="Arial"/>
              <a:buNone/>
            </a:pPr>
            <a:r>
              <a:t/>
            </a:r>
            <a:endParaRPr sz="1900">
              <a:solidFill>
                <a:schemeClr val="dk1"/>
              </a:solidFill>
              <a:latin typeface="Poor Story"/>
              <a:ea typeface="Poor Story"/>
              <a:cs typeface="Poor Story"/>
              <a:sym typeface="Poor Story"/>
            </a:endParaRPr>
          </a:p>
          <a:p>
            <a:pPr indent="0" lvl="0" marL="457200" marR="0" rtl="0" algn="l">
              <a:lnSpc>
                <a:spcPct val="104580"/>
              </a:lnSpc>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789" name="Shape 789"/>
        <p:cNvGrpSpPr/>
        <p:nvPr/>
      </p:nvGrpSpPr>
      <p:grpSpPr>
        <a:xfrm>
          <a:off x="0" y="0"/>
          <a:ext cx="0" cy="0"/>
          <a:chOff x="0" y="0"/>
          <a:chExt cx="0" cy="0"/>
        </a:xfrm>
      </p:grpSpPr>
      <p:pic>
        <p:nvPicPr>
          <p:cNvPr id="790" name="Google Shape;790;p15"/>
          <p:cNvPicPr preferRelativeResize="0"/>
          <p:nvPr/>
        </p:nvPicPr>
        <p:blipFill rotWithShape="1">
          <a:blip r:embed="rId3">
            <a:alphaModFix/>
          </a:blip>
          <a:srcRect b="0" l="0" r="0" t="0"/>
          <a:stretch/>
        </p:blipFill>
        <p:spPr>
          <a:xfrm rot="-5400000">
            <a:off x="7975600" y="939800"/>
            <a:ext cx="2590800" cy="19824700"/>
          </a:xfrm>
          <a:prstGeom prst="rect">
            <a:avLst/>
          </a:prstGeom>
          <a:noFill/>
          <a:ln>
            <a:noFill/>
          </a:ln>
        </p:spPr>
      </p:pic>
      <p:pic>
        <p:nvPicPr>
          <p:cNvPr id="791" name="Google Shape;791;p15"/>
          <p:cNvPicPr preferRelativeResize="0"/>
          <p:nvPr/>
        </p:nvPicPr>
        <p:blipFill rotWithShape="1">
          <a:blip r:embed="rId4">
            <a:alphaModFix/>
          </a:blip>
          <a:srcRect b="0" l="0" r="0" t="0"/>
          <a:stretch/>
        </p:blipFill>
        <p:spPr>
          <a:xfrm>
            <a:off x="1511300" y="-76200"/>
            <a:ext cx="1778000" cy="1257300"/>
          </a:xfrm>
          <a:prstGeom prst="rect">
            <a:avLst/>
          </a:prstGeom>
          <a:noFill/>
          <a:ln>
            <a:noFill/>
          </a:ln>
          <a:effectLst>
            <a:outerShdw dir="2700000" dist="116386">
              <a:srgbClr val="BFB48A">
                <a:alpha val="34901"/>
              </a:srgbClr>
            </a:outerShdw>
          </a:effectLst>
        </p:spPr>
      </p:pic>
      <p:pic>
        <p:nvPicPr>
          <p:cNvPr id="792" name="Google Shape;792;p15"/>
          <p:cNvPicPr preferRelativeResize="0"/>
          <p:nvPr/>
        </p:nvPicPr>
        <p:blipFill rotWithShape="1">
          <a:blip r:embed="rId5">
            <a:alphaModFix/>
          </a:blip>
          <a:srcRect b="0" l="0" r="0" t="0"/>
          <a:stretch/>
        </p:blipFill>
        <p:spPr>
          <a:xfrm>
            <a:off x="-635000" y="800100"/>
            <a:ext cx="1981200" cy="1358900"/>
          </a:xfrm>
          <a:prstGeom prst="rect">
            <a:avLst/>
          </a:prstGeom>
          <a:noFill/>
          <a:ln>
            <a:noFill/>
          </a:ln>
          <a:effectLst>
            <a:outerShdw dir="2700000" dist="73438">
              <a:srgbClr val="000000">
                <a:alpha val="15686"/>
              </a:srgbClr>
            </a:outerShdw>
          </a:effectLst>
        </p:spPr>
      </p:pic>
      <p:pic>
        <p:nvPicPr>
          <p:cNvPr id="793" name="Google Shape;793;p15"/>
          <p:cNvPicPr preferRelativeResize="0"/>
          <p:nvPr/>
        </p:nvPicPr>
        <p:blipFill rotWithShape="1">
          <a:blip r:embed="rId6">
            <a:alphaModFix/>
          </a:blip>
          <a:srcRect b="0" l="0" r="0" t="0"/>
          <a:stretch/>
        </p:blipFill>
        <p:spPr>
          <a:xfrm>
            <a:off x="5486400" y="596900"/>
            <a:ext cx="7327900" cy="1574800"/>
          </a:xfrm>
          <a:prstGeom prst="rect">
            <a:avLst/>
          </a:prstGeom>
          <a:noFill/>
          <a:ln>
            <a:noFill/>
          </a:ln>
          <a:effectLst>
            <a:outerShdw dir="2700000" dist="144801">
              <a:srgbClr val="BFB48A">
                <a:alpha val="32941"/>
              </a:srgbClr>
            </a:outerShdw>
          </a:effectLst>
        </p:spPr>
      </p:pic>
      <p:pic>
        <p:nvPicPr>
          <p:cNvPr id="794" name="Google Shape;794;p15"/>
          <p:cNvPicPr preferRelativeResize="0"/>
          <p:nvPr/>
        </p:nvPicPr>
        <p:blipFill rotWithShape="1">
          <a:blip r:embed="rId4">
            <a:alphaModFix/>
          </a:blip>
          <a:srcRect b="0" l="0" r="0" t="0"/>
          <a:stretch/>
        </p:blipFill>
        <p:spPr>
          <a:xfrm>
            <a:off x="16738600" y="1320800"/>
            <a:ext cx="1778000" cy="1257300"/>
          </a:xfrm>
          <a:prstGeom prst="rect">
            <a:avLst/>
          </a:prstGeom>
          <a:noFill/>
          <a:ln>
            <a:noFill/>
          </a:ln>
          <a:effectLst>
            <a:outerShdw dir="2700000" dist="116386">
              <a:srgbClr val="BFB48A">
                <a:alpha val="34901"/>
              </a:srgbClr>
            </a:outerShdw>
          </a:effectLst>
        </p:spPr>
      </p:pic>
      <p:pic>
        <p:nvPicPr>
          <p:cNvPr id="795" name="Google Shape;795;p15"/>
          <p:cNvPicPr preferRelativeResize="0"/>
          <p:nvPr/>
        </p:nvPicPr>
        <p:blipFill rotWithShape="1">
          <a:blip r:embed="rId7">
            <a:alphaModFix/>
          </a:blip>
          <a:srcRect b="0" l="0" r="0" t="0"/>
          <a:stretch/>
        </p:blipFill>
        <p:spPr>
          <a:xfrm>
            <a:off x="1841500" y="2844800"/>
            <a:ext cx="4597400" cy="6070600"/>
          </a:xfrm>
          <a:prstGeom prst="rect">
            <a:avLst/>
          </a:prstGeom>
          <a:noFill/>
          <a:ln>
            <a:noFill/>
          </a:ln>
          <a:effectLst>
            <a:outerShdw dir="2700000" dist="70636">
              <a:srgbClr val="000000">
                <a:alpha val="14901"/>
              </a:srgbClr>
            </a:outerShdw>
          </a:effectLst>
        </p:spPr>
      </p:pic>
      <p:pic>
        <p:nvPicPr>
          <p:cNvPr id="796" name="Google Shape;796;p15"/>
          <p:cNvPicPr preferRelativeResize="0"/>
          <p:nvPr/>
        </p:nvPicPr>
        <p:blipFill rotWithShape="1">
          <a:blip r:embed="rId7">
            <a:alphaModFix/>
          </a:blip>
          <a:srcRect b="0" l="0" r="0" t="0"/>
          <a:stretch/>
        </p:blipFill>
        <p:spPr>
          <a:xfrm>
            <a:off x="6845300" y="2844800"/>
            <a:ext cx="4597400" cy="6070600"/>
          </a:xfrm>
          <a:prstGeom prst="rect">
            <a:avLst/>
          </a:prstGeom>
          <a:noFill/>
          <a:ln>
            <a:noFill/>
          </a:ln>
          <a:effectLst>
            <a:outerShdw dir="2700000" dist="70636">
              <a:srgbClr val="000000">
                <a:alpha val="14901"/>
              </a:srgbClr>
            </a:outerShdw>
          </a:effectLst>
        </p:spPr>
      </p:pic>
      <p:pic>
        <p:nvPicPr>
          <p:cNvPr id="797" name="Google Shape;797;p15"/>
          <p:cNvPicPr preferRelativeResize="0"/>
          <p:nvPr/>
        </p:nvPicPr>
        <p:blipFill rotWithShape="1">
          <a:blip r:embed="rId7">
            <a:alphaModFix/>
          </a:blip>
          <a:srcRect b="0" l="0" r="0" t="0"/>
          <a:stretch/>
        </p:blipFill>
        <p:spPr>
          <a:xfrm>
            <a:off x="11861800" y="2844800"/>
            <a:ext cx="4597400" cy="6070600"/>
          </a:xfrm>
          <a:prstGeom prst="rect">
            <a:avLst/>
          </a:prstGeom>
          <a:noFill/>
          <a:ln>
            <a:noFill/>
          </a:ln>
          <a:effectLst>
            <a:outerShdw dir="2700000" dist="70636">
              <a:srgbClr val="000000">
                <a:alpha val="14901"/>
              </a:srgbClr>
            </a:outerShdw>
          </a:effectLst>
        </p:spPr>
      </p:pic>
      <p:pic>
        <p:nvPicPr>
          <p:cNvPr id="798" name="Google Shape;798;p15"/>
          <p:cNvPicPr preferRelativeResize="0"/>
          <p:nvPr/>
        </p:nvPicPr>
        <p:blipFill rotWithShape="1">
          <a:blip r:embed="rId8">
            <a:alphaModFix/>
          </a:blip>
          <a:srcRect b="0" l="0" r="0" t="0"/>
          <a:stretch/>
        </p:blipFill>
        <p:spPr>
          <a:xfrm>
            <a:off x="2146300" y="1803400"/>
            <a:ext cx="711200" cy="1130300"/>
          </a:xfrm>
          <a:prstGeom prst="rect">
            <a:avLst/>
          </a:prstGeom>
          <a:noFill/>
          <a:ln>
            <a:noFill/>
          </a:ln>
          <a:effectLst>
            <a:outerShdw blurRad="4974" dir="2700000" dist="135905">
              <a:srgbClr val="BFB48A">
                <a:alpha val="36862"/>
              </a:srgbClr>
            </a:outerShdw>
          </a:effectLst>
        </p:spPr>
      </p:pic>
      <p:pic>
        <p:nvPicPr>
          <p:cNvPr id="799" name="Google Shape;799;p15"/>
          <p:cNvPicPr preferRelativeResize="0"/>
          <p:nvPr/>
        </p:nvPicPr>
        <p:blipFill rotWithShape="1">
          <a:blip r:embed="rId9">
            <a:alphaModFix/>
          </a:blip>
          <a:srcRect b="0" l="0" r="0" t="0"/>
          <a:stretch/>
        </p:blipFill>
        <p:spPr>
          <a:xfrm rot="2280000">
            <a:off x="15735300" y="7924800"/>
            <a:ext cx="1308100" cy="1308100"/>
          </a:xfrm>
          <a:prstGeom prst="rect">
            <a:avLst/>
          </a:prstGeom>
          <a:noFill/>
          <a:ln>
            <a:noFill/>
          </a:ln>
        </p:spPr>
      </p:pic>
      <p:pic>
        <p:nvPicPr>
          <p:cNvPr id="800" name="Google Shape;800;p15"/>
          <p:cNvPicPr preferRelativeResize="0"/>
          <p:nvPr/>
        </p:nvPicPr>
        <p:blipFill rotWithShape="1">
          <a:blip r:embed="rId10">
            <a:alphaModFix/>
          </a:blip>
          <a:srcRect b="0" l="0" r="0" t="0"/>
          <a:stretch/>
        </p:blipFill>
        <p:spPr>
          <a:xfrm>
            <a:off x="2273300" y="5702300"/>
            <a:ext cx="3721100" cy="50800"/>
          </a:xfrm>
          <a:prstGeom prst="rect">
            <a:avLst/>
          </a:prstGeom>
          <a:noFill/>
          <a:ln>
            <a:noFill/>
          </a:ln>
        </p:spPr>
      </p:pic>
      <p:pic>
        <p:nvPicPr>
          <p:cNvPr id="801" name="Google Shape;801;p15"/>
          <p:cNvPicPr preferRelativeResize="0"/>
          <p:nvPr/>
        </p:nvPicPr>
        <p:blipFill rotWithShape="1">
          <a:blip r:embed="rId10">
            <a:alphaModFix/>
          </a:blip>
          <a:srcRect b="0" l="0" r="0" t="0"/>
          <a:stretch/>
        </p:blipFill>
        <p:spPr>
          <a:xfrm>
            <a:off x="7277100" y="5702300"/>
            <a:ext cx="3721100" cy="50800"/>
          </a:xfrm>
          <a:prstGeom prst="rect">
            <a:avLst/>
          </a:prstGeom>
          <a:noFill/>
          <a:ln>
            <a:noFill/>
          </a:ln>
        </p:spPr>
      </p:pic>
      <p:pic>
        <p:nvPicPr>
          <p:cNvPr id="802" name="Google Shape;802;p15"/>
          <p:cNvPicPr preferRelativeResize="0"/>
          <p:nvPr/>
        </p:nvPicPr>
        <p:blipFill rotWithShape="1">
          <a:blip r:embed="rId10">
            <a:alphaModFix/>
          </a:blip>
          <a:srcRect b="0" l="0" r="0" t="0"/>
          <a:stretch/>
        </p:blipFill>
        <p:spPr>
          <a:xfrm>
            <a:off x="12293600" y="5702300"/>
            <a:ext cx="3721100" cy="50800"/>
          </a:xfrm>
          <a:prstGeom prst="rect">
            <a:avLst/>
          </a:prstGeom>
          <a:noFill/>
          <a:ln>
            <a:noFill/>
          </a:ln>
        </p:spPr>
      </p:pic>
      <p:pic>
        <p:nvPicPr>
          <p:cNvPr id="803" name="Google Shape;803;p15"/>
          <p:cNvPicPr preferRelativeResize="0"/>
          <p:nvPr/>
        </p:nvPicPr>
        <p:blipFill rotWithShape="1">
          <a:blip r:embed="rId11">
            <a:alphaModFix/>
          </a:blip>
          <a:srcRect b="0" l="0" r="0" t="0"/>
          <a:stretch/>
        </p:blipFill>
        <p:spPr>
          <a:xfrm>
            <a:off x="3187700" y="3187700"/>
            <a:ext cx="1892300" cy="1701800"/>
          </a:xfrm>
          <a:prstGeom prst="rect">
            <a:avLst/>
          </a:prstGeom>
          <a:noFill/>
          <a:ln>
            <a:noFill/>
          </a:ln>
        </p:spPr>
      </p:pic>
      <p:pic>
        <p:nvPicPr>
          <p:cNvPr id="804" name="Google Shape;804;p15"/>
          <p:cNvPicPr preferRelativeResize="0"/>
          <p:nvPr/>
        </p:nvPicPr>
        <p:blipFill rotWithShape="1">
          <a:blip r:embed="rId12">
            <a:alphaModFix/>
          </a:blip>
          <a:srcRect b="0" l="0" r="0" t="0"/>
          <a:stretch/>
        </p:blipFill>
        <p:spPr>
          <a:xfrm>
            <a:off x="13296900" y="2933700"/>
            <a:ext cx="1778000" cy="1562100"/>
          </a:xfrm>
          <a:prstGeom prst="rect">
            <a:avLst/>
          </a:prstGeom>
          <a:noFill/>
          <a:ln>
            <a:noFill/>
          </a:ln>
        </p:spPr>
      </p:pic>
      <p:pic>
        <p:nvPicPr>
          <p:cNvPr id="805" name="Google Shape;805;p15"/>
          <p:cNvPicPr preferRelativeResize="0"/>
          <p:nvPr/>
        </p:nvPicPr>
        <p:blipFill rotWithShape="1">
          <a:blip r:embed="rId13">
            <a:alphaModFix/>
          </a:blip>
          <a:srcRect b="0" l="0" r="0" t="0"/>
          <a:stretch/>
        </p:blipFill>
        <p:spPr>
          <a:xfrm>
            <a:off x="8267700" y="2933700"/>
            <a:ext cx="1765300" cy="1257300"/>
          </a:xfrm>
          <a:prstGeom prst="rect">
            <a:avLst/>
          </a:prstGeom>
          <a:noFill/>
          <a:ln>
            <a:noFill/>
          </a:ln>
        </p:spPr>
      </p:pic>
      <p:sp>
        <p:nvSpPr>
          <p:cNvPr id="806" name="Google Shape;806;p15"/>
          <p:cNvSpPr txBox="1"/>
          <p:nvPr/>
        </p:nvSpPr>
        <p:spPr>
          <a:xfrm>
            <a:off x="6057900" y="787400"/>
            <a:ext cx="6159500" cy="13208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7400" u="none" cap="none" strike="noStrike">
                <a:solidFill>
                  <a:srgbClr val="000000"/>
                </a:solidFill>
                <a:latin typeface="Poor Story"/>
                <a:ea typeface="Poor Story"/>
                <a:cs typeface="Poor Story"/>
                <a:sym typeface="Poor Story"/>
              </a:rPr>
              <a:t>기후와 범죄</a:t>
            </a:r>
            <a:endParaRPr>
              <a:latin typeface="Poor Story"/>
              <a:ea typeface="Poor Story"/>
              <a:cs typeface="Poor Story"/>
              <a:sym typeface="Poor Story"/>
            </a:endParaRPr>
          </a:p>
        </p:txBody>
      </p:sp>
      <p:sp>
        <p:nvSpPr>
          <p:cNvPr id="807" name="Google Shape;807;p15"/>
          <p:cNvSpPr txBox="1"/>
          <p:nvPr/>
        </p:nvSpPr>
        <p:spPr>
          <a:xfrm>
            <a:off x="2692400" y="4927600"/>
            <a:ext cx="2895600" cy="5334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3000" u="none" cap="none" strike="noStrike">
                <a:solidFill>
                  <a:srgbClr val="22A74B"/>
                </a:solidFill>
                <a:latin typeface="Poor Story"/>
                <a:ea typeface="Poor Story"/>
                <a:cs typeface="Poor Story"/>
                <a:sym typeface="Poor Story"/>
              </a:rPr>
              <a:t>기온과 폭력범죄</a:t>
            </a:r>
            <a:endParaRPr>
              <a:latin typeface="Poor Story"/>
              <a:ea typeface="Poor Story"/>
              <a:cs typeface="Poor Story"/>
              <a:sym typeface="Poor Story"/>
            </a:endParaRPr>
          </a:p>
        </p:txBody>
      </p:sp>
      <p:sp>
        <p:nvSpPr>
          <p:cNvPr id="808" name="Google Shape;808;p15"/>
          <p:cNvSpPr txBox="1"/>
          <p:nvPr/>
        </p:nvSpPr>
        <p:spPr>
          <a:xfrm>
            <a:off x="2362200" y="5905500"/>
            <a:ext cx="3556000" cy="342900"/>
          </a:xfrm>
          <a:prstGeom prst="rect">
            <a:avLst/>
          </a:prstGeom>
          <a:noFill/>
          <a:ln>
            <a:noFill/>
          </a:ln>
        </p:spPr>
        <p:txBody>
          <a:bodyPr anchorCtr="0" anchor="t" bIns="0" lIns="0" spcFirstLastPara="1" rIns="0" wrap="square" tIns="0">
            <a:noAutofit/>
          </a:bodyPr>
          <a:lstStyle/>
          <a:p>
            <a:pPr indent="0" lvl="0" marL="0" marR="0" rtl="0" algn="ctr">
              <a:lnSpc>
                <a:spcPct val="104580"/>
              </a:lnSpc>
              <a:spcBef>
                <a:spcPts val="0"/>
              </a:spcBef>
              <a:spcAft>
                <a:spcPts val="0"/>
              </a:spcAft>
              <a:buNone/>
            </a:pPr>
            <a:r>
              <a:rPr lang="ko-KR" sz="2500">
                <a:solidFill>
                  <a:schemeClr val="dk1"/>
                </a:solidFill>
                <a:latin typeface="Poor Story"/>
                <a:ea typeface="Poor Story"/>
                <a:cs typeface="Poor Story"/>
                <a:sym typeface="Poor Story"/>
              </a:rPr>
              <a:t>2006 ~ 2018 </a:t>
            </a:r>
            <a:endParaRPr sz="2500">
              <a:solidFill>
                <a:schemeClr val="dk1"/>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500">
                <a:solidFill>
                  <a:schemeClr val="dk1"/>
                </a:solidFill>
                <a:latin typeface="Poor Story"/>
                <a:ea typeface="Poor Story"/>
                <a:cs typeface="Poor Story"/>
                <a:sym typeface="Poor Story"/>
              </a:rPr>
              <a:t>대구시 폭력범 발생(건)</a:t>
            </a:r>
            <a:endParaRPr sz="2500">
              <a:solidFill>
                <a:schemeClr val="dk1"/>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500">
                <a:solidFill>
                  <a:schemeClr val="dk1"/>
                </a:solidFill>
                <a:latin typeface="Poor Story"/>
                <a:ea typeface="Poor Story"/>
                <a:cs typeface="Poor Story"/>
                <a:sym typeface="Poor Story"/>
              </a:rPr>
              <a:t>데이터</a:t>
            </a:r>
            <a:endParaRPr sz="2500">
              <a:solidFill>
                <a:schemeClr val="dk1"/>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500">
                <a:solidFill>
                  <a:schemeClr val="dk1"/>
                </a:solidFill>
                <a:latin typeface="Poor Story"/>
                <a:ea typeface="Poor Story"/>
                <a:cs typeface="Poor Story"/>
                <a:sym typeface="Poor Story"/>
              </a:rPr>
              <a:t>대구시 월별 평균 온도</a:t>
            </a:r>
            <a:endParaRPr sz="2500">
              <a:solidFill>
                <a:schemeClr val="dk1"/>
              </a:solidFill>
              <a:latin typeface="Poor Story"/>
              <a:ea typeface="Poor Story"/>
              <a:cs typeface="Poor Story"/>
              <a:sym typeface="Poor Story"/>
            </a:endParaRPr>
          </a:p>
          <a:p>
            <a:pPr indent="0" lvl="0" marL="0" marR="0" rtl="0" algn="ctr">
              <a:lnSpc>
                <a:spcPct val="104580"/>
              </a:lnSpc>
              <a:spcBef>
                <a:spcPts val="0"/>
              </a:spcBef>
              <a:spcAft>
                <a:spcPts val="0"/>
              </a:spcAft>
              <a:buNone/>
            </a:pPr>
            <a:r>
              <a:rPr lang="ko-KR" sz="2500">
                <a:solidFill>
                  <a:schemeClr val="dk1"/>
                </a:solidFill>
                <a:latin typeface="Poor Story"/>
                <a:ea typeface="Poor Story"/>
                <a:cs typeface="Poor Story"/>
                <a:sym typeface="Poor Story"/>
              </a:rPr>
              <a:t>데이터</a:t>
            </a:r>
            <a:endParaRPr sz="2500">
              <a:solidFill>
                <a:schemeClr val="dk1"/>
              </a:solidFill>
              <a:latin typeface="Poor Story"/>
              <a:ea typeface="Poor Story"/>
              <a:cs typeface="Poor Story"/>
              <a:sym typeface="Poor Story"/>
            </a:endParaRPr>
          </a:p>
        </p:txBody>
      </p:sp>
      <p:sp>
        <p:nvSpPr>
          <p:cNvPr id="809" name="Google Shape;809;p15"/>
          <p:cNvSpPr txBox="1"/>
          <p:nvPr/>
        </p:nvSpPr>
        <p:spPr>
          <a:xfrm>
            <a:off x="7073900" y="4419600"/>
            <a:ext cx="4191000" cy="13590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3200">
                <a:solidFill>
                  <a:srgbClr val="22A74B"/>
                </a:solidFill>
                <a:latin typeface="Poor Story"/>
                <a:ea typeface="Poor Story"/>
                <a:cs typeface="Poor Story"/>
                <a:sym typeface="Poor Story"/>
              </a:rPr>
              <a:t>강수량과</a:t>
            </a:r>
            <a:endParaRPr sz="3200">
              <a:solidFill>
                <a:srgbClr val="22A74B"/>
              </a:solidFill>
              <a:latin typeface="Poor Story"/>
              <a:ea typeface="Poor Story"/>
              <a:cs typeface="Poor Story"/>
              <a:sym typeface="Poor Story"/>
            </a:endParaRPr>
          </a:p>
          <a:p>
            <a:pPr indent="0" lvl="0" marL="0" marR="0" rtl="0" algn="ctr">
              <a:lnSpc>
                <a:spcPct val="116199"/>
              </a:lnSpc>
              <a:spcBef>
                <a:spcPts val="0"/>
              </a:spcBef>
              <a:spcAft>
                <a:spcPts val="0"/>
              </a:spcAft>
              <a:buNone/>
            </a:pPr>
            <a:r>
              <a:rPr lang="ko-KR" sz="3200">
                <a:solidFill>
                  <a:srgbClr val="22A74B"/>
                </a:solidFill>
                <a:latin typeface="Poor Story"/>
                <a:ea typeface="Poor Story"/>
                <a:cs typeface="Poor Story"/>
                <a:sym typeface="Poor Story"/>
              </a:rPr>
              <a:t>폭력범죄</a:t>
            </a:r>
            <a:endParaRPr sz="3200">
              <a:solidFill>
                <a:srgbClr val="22A74B"/>
              </a:solidFill>
              <a:latin typeface="Poor Story"/>
              <a:ea typeface="Poor Story"/>
              <a:cs typeface="Poor Story"/>
              <a:sym typeface="Poor Story"/>
            </a:endParaRPr>
          </a:p>
          <a:p>
            <a:pPr indent="0" lvl="0" marL="0" marR="0" rtl="0" algn="ctr">
              <a:lnSpc>
                <a:spcPct val="116199"/>
              </a:lnSpc>
              <a:spcBef>
                <a:spcPts val="0"/>
              </a:spcBef>
              <a:spcAft>
                <a:spcPts val="0"/>
              </a:spcAft>
              <a:buNone/>
            </a:pPr>
            <a:r>
              <a:t/>
            </a:r>
            <a:endParaRPr/>
          </a:p>
        </p:txBody>
      </p:sp>
      <p:sp>
        <p:nvSpPr>
          <p:cNvPr id="810" name="Google Shape;810;p15"/>
          <p:cNvSpPr txBox="1"/>
          <p:nvPr/>
        </p:nvSpPr>
        <p:spPr>
          <a:xfrm>
            <a:off x="7366000" y="5905500"/>
            <a:ext cx="3556000" cy="342900"/>
          </a:xfrm>
          <a:prstGeom prst="rect">
            <a:avLst/>
          </a:prstGeom>
          <a:noFill/>
          <a:ln>
            <a:noFill/>
          </a:ln>
        </p:spPr>
        <p:txBody>
          <a:bodyPr anchorCtr="0" anchor="t" bIns="0" lIns="0" spcFirstLastPara="1" rIns="0" wrap="square" tIns="0">
            <a:noAutofit/>
          </a:bodyPr>
          <a:lstStyle/>
          <a:p>
            <a:pPr indent="0" lvl="0" marL="0" rtl="0" algn="ctr">
              <a:lnSpc>
                <a:spcPct val="104580"/>
              </a:lnSpc>
              <a:spcBef>
                <a:spcPts val="0"/>
              </a:spcBef>
              <a:spcAft>
                <a:spcPts val="0"/>
              </a:spcAft>
              <a:buClr>
                <a:schemeClr val="dk1"/>
              </a:buClr>
              <a:buFont typeface="Arial"/>
              <a:buNone/>
            </a:pPr>
            <a:r>
              <a:rPr lang="ko-KR" sz="2500">
                <a:solidFill>
                  <a:schemeClr val="dk1"/>
                </a:solidFill>
                <a:latin typeface="Poor Story"/>
                <a:ea typeface="Poor Story"/>
                <a:cs typeface="Poor Story"/>
                <a:sym typeface="Poor Story"/>
              </a:rPr>
              <a:t>2006 ~ 2018 </a:t>
            </a:r>
            <a:endParaRPr sz="2500">
              <a:solidFill>
                <a:schemeClr val="dk1"/>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chemeClr val="dk1"/>
                </a:solidFill>
                <a:latin typeface="Poor Story"/>
                <a:ea typeface="Poor Story"/>
                <a:cs typeface="Poor Story"/>
                <a:sym typeface="Poor Story"/>
              </a:rPr>
              <a:t>대구시 폭력범 발생(건)</a:t>
            </a:r>
            <a:endParaRPr sz="2500">
              <a:solidFill>
                <a:schemeClr val="dk1"/>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chemeClr val="dk1"/>
                </a:solidFill>
                <a:latin typeface="Poor Story"/>
                <a:ea typeface="Poor Story"/>
                <a:cs typeface="Poor Story"/>
                <a:sym typeface="Poor Story"/>
              </a:rPr>
              <a:t>데이터</a:t>
            </a:r>
            <a:endParaRPr sz="2500">
              <a:solidFill>
                <a:schemeClr val="dk1"/>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chemeClr val="dk1"/>
                </a:solidFill>
                <a:latin typeface="Poor Story"/>
                <a:ea typeface="Poor Story"/>
                <a:cs typeface="Poor Story"/>
                <a:sym typeface="Poor Story"/>
              </a:rPr>
              <a:t>대구시 월별 평균 강수량</a:t>
            </a:r>
            <a:endParaRPr sz="2500">
              <a:solidFill>
                <a:schemeClr val="dk1"/>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chemeClr val="dk1"/>
                </a:solidFill>
                <a:latin typeface="Poor Story"/>
                <a:ea typeface="Poor Story"/>
                <a:cs typeface="Poor Story"/>
                <a:sym typeface="Poor Story"/>
              </a:rPr>
              <a:t>데이터</a:t>
            </a:r>
            <a:endParaRPr sz="2500">
              <a:solidFill>
                <a:schemeClr val="dk1"/>
              </a:solidFill>
              <a:latin typeface="Poor Story"/>
              <a:ea typeface="Poor Story"/>
              <a:cs typeface="Poor Story"/>
              <a:sym typeface="Poor Story"/>
            </a:endParaRPr>
          </a:p>
          <a:p>
            <a:pPr indent="0" lvl="0" marL="0" marR="0" rtl="0" algn="ctr">
              <a:lnSpc>
                <a:spcPct val="104580"/>
              </a:lnSpc>
              <a:spcBef>
                <a:spcPts val="0"/>
              </a:spcBef>
              <a:spcAft>
                <a:spcPts val="0"/>
              </a:spcAft>
              <a:buNone/>
            </a:pPr>
            <a:r>
              <a:t/>
            </a:r>
            <a:endParaRPr b="0" i="0" sz="1900" u="none" cap="none" strike="noStrike">
              <a:solidFill>
                <a:srgbClr val="818181"/>
              </a:solidFill>
              <a:latin typeface="Calibri"/>
              <a:ea typeface="Calibri"/>
              <a:cs typeface="Calibri"/>
              <a:sym typeface="Calibri"/>
            </a:endParaRPr>
          </a:p>
        </p:txBody>
      </p:sp>
      <p:sp>
        <p:nvSpPr>
          <p:cNvPr id="811" name="Google Shape;811;p15"/>
          <p:cNvSpPr txBox="1"/>
          <p:nvPr/>
        </p:nvSpPr>
        <p:spPr>
          <a:xfrm>
            <a:off x="12268200" y="4521200"/>
            <a:ext cx="3771900" cy="12827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i="0" lang="ko-KR" sz="3200" u="none" cap="none" strike="noStrike">
                <a:solidFill>
                  <a:srgbClr val="22A74B"/>
                </a:solidFill>
                <a:latin typeface="Poor Story"/>
                <a:ea typeface="Poor Story"/>
                <a:cs typeface="Poor Story"/>
                <a:sym typeface="Poor Story"/>
              </a:rPr>
              <a:t>불쾌지수와 </a:t>
            </a:r>
            <a:endParaRPr sz="1000">
              <a:latin typeface="Poor Story"/>
              <a:ea typeface="Poor Story"/>
              <a:cs typeface="Poor Story"/>
              <a:sym typeface="Poor Story"/>
            </a:endParaRPr>
          </a:p>
          <a:p>
            <a:pPr indent="0" lvl="0" marL="0" marR="0" rtl="0" algn="ctr">
              <a:lnSpc>
                <a:spcPct val="116199"/>
              </a:lnSpc>
              <a:spcBef>
                <a:spcPts val="0"/>
              </a:spcBef>
              <a:spcAft>
                <a:spcPts val="0"/>
              </a:spcAft>
              <a:buNone/>
            </a:pPr>
            <a:r>
              <a:rPr i="0" lang="ko-KR" sz="3200" u="none" cap="none" strike="noStrike">
                <a:solidFill>
                  <a:srgbClr val="22A74B"/>
                </a:solidFill>
                <a:latin typeface="Poor Story"/>
                <a:ea typeface="Poor Story"/>
                <a:cs typeface="Poor Story"/>
                <a:sym typeface="Poor Story"/>
              </a:rPr>
              <a:t>폭력범죄</a:t>
            </a:r>
            <a:endParaRPr sz="1000">
              <a:latin typeface="Poor Story"/>
              <a:ea typeface="Poor Story"/>
              <a:cs typeface="Poor Story"/>
              <a:sym typeface="Poor Story"/>
            </a:endParaRPr>
          </a:p>
        </p:txBody>
      </p:sp>
      <p:sp>
        <p:nvSpPr>
          <p:cNvPr id="812" name="Google Shape;812;p15"/>
          <p:cNvSpPr txBox="1"/>
          <p:nvPr/>
        </p:nvSpPr>
        <p:spPr>
          <a:xfrm>
            <a:off x="12369800" y="5905500"/>
            <a:ext cx="3555900" cy="342900"/>
          </a:xfrm>
          <a:prstGeom prst="rect">
            <a:avLst/>
          </a:prstGeom>
          <a:noFill/>
          <a:ln>
            <a:noFill/>
          </a:ln>
        </p:spPr>
        <p:txBody>
          <a:bodyPr anchorCtr="0" anchor="t" bIns="0" lIns="0" spcFirstLastPara="1" rIns="0" wrap="square" tIns="0">
            <a:noAutofit/>
          </a:bodyPr>
          <a:lstStyle/>
          <a:p>
            <a:pPr indent="0" lvl="0" marL="0" rtl="0" algn="ctr">
              <a:lnSpc>
                <a:spcPct val="104580"/>
              </a:lnSpc>
              <a:spcBef>
                <a:spcPts val="0"/>
              </a:spcBef>
              <a:spcAft>
                <a:spcPts val="0"/>
              </a:spcAft>
              <a:buClr>
                <a:schemeClr val="dk1"/>
              </a:buClr>
              <a:buFont typeface="Arial"/>
              <a:buNone/>
            </a:pPr>
            <a:r>
              <a:rPr lang="ko-KR" sz="2500">
                <a:solidFill>
                  <a:srgbClr val="1C1C1C"/>
                </a:solidFill>
                <a:latin typeface="Poor Story"/>
                <a:ea typeface="Poor Story"/>
                <a:cs typeface="Poor Story"/>
                <a:sym typeface="Poor Story"/>
              </a:rPr>
              <a:t>2006 ~ 2018 </a:t>
            </a:r>
            <a:endParaRPr sz="2500">
              <a:solidFill>
                <a:srgbClr val="1C1C1C"/>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rgbClr val="1C1C1C"/>
                </a:solidFill>
                <a:latin typeface="Poor Story"/>
                <a:ea typeface="Poor Story"/>
                <a:cs typeface="Poor Story"/>
                <a:sym typeface="Poor Story"/>
              </a:rPr>
              <a:t>대구시 폭력범 발생(건)</a:t>
            </a:r>
            <a:endParaRPr sz="2500">
              <a:solidFill>
                <a:srgbClr val="1C1C1C"/>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rgbClr val="1C1C1C"/>
                </a:solidFill>
                <a:latin typeface="Poor Story"/>
                <a:ea typeface="Poor Story"/>
                <a:cs typeface="Poor Story"/>
                <a:sym typeface="Poor Story"/>
              </a:rPr>
              <a:t>데이터</a:t>
            </a:r>
            <a:endParaRPr sz="2500">
              <a:solidFill>
                <a:srgbClr val="1C1C1C"/>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rgbClr val="1C1C1C"/>
                </a:solidFill>
                <a:latin typeface="Poor Story"/>
                <a:ea typeface="Poor Story"/>
                <a:cs typeface="Poor Story"/>
                <a:sym typeface="Poor Story"/>
              </a:rPr>
              <a:t>대구시 월별 불쾌지수</a:t>
            </a:r>
            <a:endParaRPr sz="2500">
              <a:solidFill>
                <a:srgbClr val="1C1C1C"/>
              </a:solidFill>
              <a:latin typeface="Poor Story"/>
              <a:ea typeface="Poor Story"/>
              <a:cs typeface="Poor Story"/>
              <a:sym typeface="Poor Story"/>
            </a:endParaRPr>
          </a:p>
          <a:p>
            <a:pPr indent="0" lvl="0" marL="0" rtl="0" algn="ctr">
              <a:lnSpc>
                <a:spcPct val="104580"/>
              </a:lnSpc>
              <a:spcBef>
                <a:spcPts val="0"/>
              </a:spcBef>
              <a:spcAft>
                <a:spcPts val="0"/>
              </a:spcAft>
              <a:buClr>
                <a:schemeClr val="dk1"/>
              </a:buClr>
              <a:buFont typeface="Arial"/>
              <a:buNone/>
            </a:pPr>
            <a:r>
              <a:rPr lang="ko-KR" sz="2500">
                <a:solidFill>
                  <a:srgbClr val="1C1C1C"/>
                </a:solidFill>
                <a:latin typeface="Poor Story"/>
                <a:ea typeface="Poor Story"/>
                <a:cs typeface="Poor Story"/>
                <a:sym typeface="Poor Story"/>
              </a:rPr>
              <a:t>데이터</a:t>
            </a:r>
            <a:endParaRPr sz="2000">
              <a:solidFill>
                <a:srgbClr val="1C1C1C"/>
              </a:solidFill>
              <a:latin typeface="Poor Story"/>
              <a:ea typeface="Poor Story"/>
              <a:cs typeface="Poor Story"/>
              <a:sym typeface="Poor Stor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16" name="Shape 816"/>
        <p:cNvGrpSpPr/>
        <p:nvPr/>
      </p:nvGrpSpPr>
      <p:grpSpPr>
        <a:xfrm>
          <a:off x="0" y="0"/>
          <a:ext cx="0" cy="0"/>
          <a:chOff x="0" y="0"/>
          <a:chExt cx="0" cy="0"/>
        </a:xfrm>
      </p:grpSpPr>
      <p:pic>
        <p:nvPicPr>
          <p:cNvPr id="817" name="Google Shape;817;g32bda994deb_0_169"/>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818" name="Google Shape;818;g32bda994deb_0_169"/>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819" name="Google Shape;819;g32bda994deb_0_169"/>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820" name="Google Shape;820;g32bda994deb_0_169"/>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821" name="Google Shape;821;g32bda994deb_0_169"/>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822" name="Google Shape;822;g32bda994deb_0_169"/>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823" name="Google Shape;823;g32bda994deb_0_169"/>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824" name="Google Shape;824;g32bda994deb_0_169"/>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825" name="Google Shape;825;g32bda994deb_0_169"/>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826" name="Google Shape;826;g32bda994deb_0_169"/>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기후와 범죄</a:t>
            </a:r>
            <a:endParaRPr>
              <a:latin typeface="Poor Story"/>
              <a:ea typeface="Poor Story"/>
              <a:cs typeface="Poor Story"/>
              <a:sym typeface="Poor Story"/>
            </a:endParaRPr>
          </a:p>
        </p:txBody>
      </p:sp>
      <p:pic>
        <p:nvPicPr>
          <p:cNvPr id="827" name="Google Shape;827;g32bda994deb_0_169"/>
          <p:cNvPicPr preferRelativeResize="0"/>
          <p:nvPr/>
        </p:nvPicPr>
        <p:blipFill>
          <a:blip r:embed="rId11">
            <a:alphaModFix/>
          </a:blip>
          <a:stretch>
            <a:fillRect/>
          </a:stretch>
        </p:blipFill>
        <p:spPr>
          <a:xfrm>
            <a:off x="3196425" y="2133613"/>
            <a:ext cx="11958755" cy="63227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31" name="Shape 831"/>
        <p:cNvGrpSpPr/>
        <p:nvPr/>
      </p:nvGrpSpPr>
      <p:grpSpPr>
        <a:xfrm>
          <a:off x="0" y="0"/>
          <a:ext cx="0" cy="0"/>
          <a:chOff x="0" y="0"/>
          <a:chExt cx="0" cy="0"/>
        </a:xfrm>
      </p:grpSpPr>
      <p:pic>
        <p:nvPicPr>
          <p:cNvPr id="832" name="Google Shape;832;g32bda994deb_5_17"/>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833" name="Google Shape;833;g32bda994deb_5_17"/>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834" name="Google Shape;834;g32bda994deb_5_17"/>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835" name="Google Shape;835;g32bda994deb_5_17"/>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836" name="Google Shape;836;g32bda994deb_5_17"/>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837" name="Google Shape;837;g32bda994deb_5_17"/>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838" name="Google Shape;838;g32bda994deb_5_17"/>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839" name="Google Shape;839;g32bda994deb_5_17"/>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840" name="Google Shape;840;g32bda994deb_5_17"/>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841" name="Google Shape;841;g32bda994deb_5_17"/>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842" name="Google Shape;842;g32bda994deb_5_17"/>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분석에 앞서</a:t>
            </a:r>
            <a:endParaRPr>
              <a:latin typeface="Poor Story"/>
              <a:ea typeface="Poor Story"/>
              <a:cs typeface="Poor Story"/>
              <a:sym typeface="Poor Story"/>
            </a:endParaRPr>
          </a:p>
        </p:txBody>
      </p:sp>
      <p:pic>
        <p:nvPicPr>
          <p:cNvPr id="843" name="Google Shape;843;g32bda994deb_5_17"/>
          <p:cNvPicPr preferRelativeResize="0"/>
          <p:nvPr/>
        </p:nvPicPr>
        <p:blipFill>
          <a:blip r:embed="rId12">
            <a:alphaModFix/>
          </a:blip>
          <a:stretch>
            <a:fillRect/>
          </a:stretch>
        </p:blipFill>
        <p:spPr>
          <a:xfrm>
            <a:off x="2044596" y="2660059"/>
            <a:ext cx="8049651" cy="5665975"/>
          </a:xfrm>
          <a:prstGeom prst="rect">
            <a:avLst/>
          </a:prstGeom>
          <a:noFill/>
          <a:ln>
            <a:noFill/>
          </a:ln>
        </p:spPr>
      </p:pic>
      <p:pic>
        <p:nvPicPr>
          <p:cNvPr id="844" name="Google Shape;844;g32bda994deb_5_17"/>
          <p:cNvPicPr preferRelativeResize="0"/>
          <p:nvPr/>
        </p:nvPicPr>
        <p:blipFill>
          <a:blip r:embed="rId13">
            <a:alphaModFix/>
          </a:blip>
          <a:stretch>
            <a:fillRect/>
          </a:stretch>
        </p:blipFill>
        <p:spPr>
          <a:xfrm>
            <a:off x="10272475" y="3191594"/>
            <a:ext cx="5715691" cy="1194203"/>
          </a:xfrm>
          <a:prstGeom prst="rect">
            <a:avLst/>
          </a:prstGeom>
          <a:noFill/>
          <a:ln>
            <a:noFill/>
          </a:ln>
        </p:spPr>
      </p:pic>
      <p:pic>
        <p:nvPicPr>
          <p:cNvPr id="845" name="Google Shape;845;g32bda994deb_5_17"/>
          <p:cNvPicPr preferRelativeResize="0"/>
          <p:nvPr/>
        </p:nvPicPr>
        <p:blipFill>
          <a:blip r:embed="rId14">
            <a:alphaModFix/>
          </a:blip>
          <a:stretch>
            <a:fillRect/>
          </a:stretch>
        </p:blipFill>
        <p:spPr>
          <a:xfrm>
            <a:off x="10272475" y="4789425"/>
            <a:ext cx="5715699" cy="1622550"/>
          </a:xfrm>
          <a:prstGeom prst="rect">
            <a:avLst/>
          </a:prstGeom>
          <a:noFill/>
          <a:ln>
            <a:noFill/>
          </a:ln>
        </p:spPr>
      </p:pic>
      <p:sp>
        <p:nvSpPr>
          <p:cNvPr id="846" name="Google Shape;846;g32bda994deb_5_17"/>
          <p:cNvSpPr/>
          <p:nvPr/>
        </p:nvSpPr>
        <p:spPr>
          <a:xfrm>
            <a:off x="5315975" y="2698550"/>
            <a:ext cx="4778400" cy="4932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7" name="Google Shape;847;g32bda994deb_5_17"/>
          <p:cNvSpPr/>
          <p:nvPr/>
        </p:nvSpPr>
        <p:spPr>
          <a:xfrm>
            <a:off x="11494275" y="3191750"/>
            <a:ext cx="4291200" cy="4932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48" name="Google Shape;848;g32bda994deb_5_17"/>
          <p:cNvSpPr/>
          <p:nvPr/>
        </p:nvSpPr>
        <p:spPr>
          <a:xfrm>
            <a:off x="10305225" y="5377850"/>
            <a:ext cx="5650200" cy="6534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52" name="Shape 852"/>
        <p:cNvGrpSpPr/>
        <p:nvPr/>
      </p:nvGrpSpPr>
      <p:grpSpPr>
        <a:xfrm>
          <a:off x="0" y="0"/>
          <a:ext cx="0" cy="0"/>
          <a:chOff x="0" y="0"/>
          <a:chExt cx="0" cy="0"/>
        </a:xfrm>
      </p:grpSpPr>
      <p:pic>
        <p:nvPicPr>
          <p:cNvPr id="853" name="Google Shape;853;g32fc2fd8fda_0_1"/>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854" name="Google Shape;854;g32fc2fd8fda_0_1"/>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855" name="Google Shape;855;g32fc2fd8fda_0_1"/>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856" name="Google Shape;856;g32fc2fd8fda_0_1"/>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857" name="Google Shape;857;g32fc2fd8fda_0_1"/>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858" name="Google Shape;858;g32fc2fd8fda_0_1"/>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859" name="Google Shape;859;g32fc2fd8fda_0_1"/>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860" name="Google Shape;860;g32fc2fd8fda_0_1"/>
          <p:cNvPicPr preferRelativeResize="0"/>
          <p:nvPr/>
        </p:nvPicPr>
        <p:blipFill rotWithShape="1">
          <a:blip r:embed="rId9">
            <a:alphaModFix/>
          </a:blip>
          <a:srcRect b="0" l="0" r="0" t="0"/>
          <a:stretch/>
        </p:blipFill>
        <p:spPr>
          <a:xfrm rot="660000">
            <a:off x="12369800" y="571500"/>
            <a:ext cx="965200" cy="1231900"/>
          </a:xfrm>
          <a:prstGeom prst="rect">
            <a:avLst/>
          </a:prstGeom>
          <a:noFill/>
          <a:ln>
            <a:noFill/>
          </a:ln>
        </p:spPr>
      </p:pic>
      <p:sp>
        <p:nvSpPr>
          <p:cNvPr id="861" name="Google Shape;861;g32fc2fd8fda_0_1"/>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기온과 폭력범죄</a:t>
            </a:r>
            <a:endParaRPr>
              <a:latin typeface="Poor Story"/>
              <a:ea typeface="Poor Story"/>
              <a:cs typeface="Poor Story"/>
              <a:sym typeface="Poor Story"/>
            </a:endParaRPr>
          </a:p>
        </p:txBody>
      </p:sp>
      <p:sp>
        <p:nvSpPr>
          <p:cNvPr id="862" name="Google Shape;862;g32fc2fd8fda_0_1"/>
          <p:cNvSpPr txBox="1"/>
          <p:nvPr/>
        </p:nvSpPr>
        <p:spPr>
          <a:xfrm>
            <a:off x="11163750" y="223520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기온과 폭력 범죄의 상관관계 분석 - 연도별 평균온도</a:t>
            </a:r>
            <a:endParaRPr sz="1900">
              <a:solidFill>
                <a:srgbClr val="0EA038"/>
              </a:solidFill>
              <a:latin typeface="Poor Story"/>
              <a:ea typeface="Poor Story"/>
              <a:cs typeface="Poor Story"/>
              <a:sym typeface="Poor Story"/>
            </a:endParaRPr>
          </a:p>
        </p:txBody>
      </p:sp>
      <p:pic>
        <p:nvPicPr>
          <p:cNvPr id="863" name="Google Shape;863;g32fc2fd8fda_0_1"/>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864" name="Google Shape;864;g32fc2fd8fda_0_1"/>
          <p:cNvPicPr preferRelativeResize="0"/>
          <p:nvPr/>
        </p:nvPicPr>
        <p:blipFill rotWithShape="1">
          <a:blip r:embed="rId11">
            <a:alphaModFix/>
          </a:blip>
          <a:srcRect b="0" l="0" r="0" t="0"/>
          <a:stretch/>
        </p:blipFill>
        <p:spPr>
          <a:xfrm>
            <a:off x="11054100" y="3045675"/>
            <a:ext cx="5623226" cy="4175175"/>
          </a:xfrm>
          <a:prstGeom prst="rect">
            <a:avLst/>
          </a:prstGeom>
          <a:noFill/>
          <a:ln>
            <a:noFill/>
          </a:ln>
        </p:spPr>
      </p:pic>
      <p:sp>
        <p:nvSpPr>
          <p:cNvPr id="865" name="Google Shape;865;g32fc2fd8fda_0_1"/>
          <p:cNvSpPr txBox="1"/>
          <p:nvPr/>
        </p:nvSpPr>
        <p:spPr>
          <a:xfrm>
            <a:off x="10820400" y="3186038"/>
            <a:ext cx="5817600" cy="35766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None/>
            </a:pPr>
            <a:r>
              <a:rPr lang="ko-KR" sz="1900">
                <a:latin typeface="Poor Story"/>
                <a:ea typeface="Poor Story"/>
                <a:cs typeface="Poor Story"/>
                <a:sym typeface="Poor Story"/>
              </a:rPr>
              <a:t>가설 : 기온이 높을수록 폭력 범죄가 많이 일어날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연도별 평균온도를 기준으로 분석하므로 겨울의 온도와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여름의 온도가 모두 평균으로 들어가기에, 상관관계가 낮게</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도출될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2006 ~ 2018 대구시 폭력범 발생(건)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대구시 연도별 평균 온도 데이터 비교</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상관 계수 : -0.12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예측했듯이 상관계수가 아주 낮게 나옴 -&gt;</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월별 분석이 필요하다고 판단!</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pic>
        <p:nvPicPr>
          <p:cNvPr id="866" name="Google Shape;866;g32fc2fd8fda_0_1"/>
          <p:cNvPicPr preferRelativeResize="0"/>
          <p:nvPr/>
        </p:nvPicPr>
        <p:blipFill>
          <a:blip r:embed="rId12">
            <a:alphaModFix/>
          </a:blip>
          <a:stretch>
            <a:fillRect/>
          </a:stretch>
        </p:blipFill>
        <p:spPr>
          <a:xfrm>
            <a:off x="1663700" y="2963325"/>
            <a:ext cx="8939336" cy="4595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70" name="Shape 870"/>
        <p:cNvGrpSpPr/>
        <p:nvPr/>
      </p:nvGrpSpPr>
      <p:grpSpPr>
        <a:xfrm>
          <a:off x="0" y="0"/>
          <a:ext cx="0" cy="0"/>
          <a:chOff x="0" y="0"/>
          <a:chExt cx="0" cy="0"/>
        </a:xfrm>
      </p:grpSpPr>
      <p:pic>
        <p:nvPicPr>
          <p:cNvPr id="871" name="Google Shape;871;g32fc2fd8fda_0_23"/>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872" name="Google Shape;872;g32fc2fd8fda_0_23"/>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873" name="Google Shape;873;g32fc2fd8fda_0_23"/>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874" name="Google Shape;874;g32fc2fd8fda_0_23"/>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875" name="Google Shape;875;g32fc2fd8fda_0_23"/>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876" name="Google Shape;876;g32fc2fd8fda_0_23"/>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877" name="Google Shape;877;g32fc2fd8fda_0_23"/>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878" name="Google Shape;878;g32fc2fd8fda_0_23"/>
          <p:cNvPicPr preferRelativeResize="0"/>
          <p:nvPr/>
        </p:nvPicPr>
        <p:blipFill rotWithShape="1">
          <a:blip r:embed="rId9">
            <a:alphaModFix/>
          </a:blip>
          <a:srcRect b="0" l="0" r="0" t="0"/>
          <a:stretch/>
        </p:blipFill>
        <p:spPr>
          <a:xfrm rot="660000">
            <a:off x="12369800" y="571500"/>
            <a:ext cx="965200" cy="1231900"/>
          </a:xfrm>
          <a:prstGeom prst="rect">
            <a:avLst/>
          </a:prstGeom>
          <a:noFill/>
          <a:ln>
            <a:noFill/>
          </a:ln>
        </p:spPr>
      </p:pic>
      <p:sp>
        <p:nvSpPr>
          <p:cNvPr id="879" name="Google Shape;879;g32fc2fd8fda_0_23"/>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기온과 폭력범죄</a:t>
            </a:r>
            <a:endParaRPr>
              <a:latin typeface="Poor Story"/>
              <a:ea typeface="Poor Story"/>
              <a:cs typeface="Poor Story"/>
              <a:sym typeface="Poor Story"/>
            </a:endParaRPr>
          </a:p>
        </p:txBody>
      </p:sp>
      <p:sp>
        <p:nvSpPr>
          <p:cNvPr id="880" name="Google Shape;880;g32fc2fd8fda_0_23"/>
          <p:cNvSpPr txBox="1"/>
          <p:nvPr/>
        </p:nvSpPr>
        <p:spPr>
          <a:xfrm>
            <a:off x="1759350" y="202215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기온과 폭력 범죄의 상관관계 분석 - </a:t>
            </a:r>
            <a:r>
              <a:rPr lang="ko-KR" sz="1900">
                <a:solidFill>
                  <a:srgbClr val="0EA038"/>
                </a:solidFill>
                <a:latin typeface="Poor Story"/>
                <a:ea typeface="Poor Story"/>
                <a:cs typeface="Poor Story"/>
                <a:sym typeface="Poor Story"/>
              </a:rPr>
              <a:t>월</a:t>
            </a:r>
            <a:r>
              <a:rPr lang="ko-KR" sz="1900">
                <a:solidFill>
                  <a:srgbClr val="0EA038"/>
                </a:solidFill>
                <a:latin typeface="Poor Story"/>
                <a:ea typeface="Poor Story"/>
                <a:cs typeface="Poor Story"/>
                <a:sym typeface="Poor Story"/>
              </a:rPr>
              <a:t>별 평균온도</a:t>
            </a:r>
            <a:endParaRPr sz="1900">
              <a:solidFill>
                <a:srgbClr val="0EA038"/>
              </a:solidFill>
              <a:latin typeface="Poor Story"/>
              <a:ea typeface="Poor Story"/>
              <a:cs typeface="Poor Story"/>
              <a:sym typeface="Poor Story"/>
            </a:endParaRPr>
          </a:p>
        </p:txBody>
      </p:sp>
      <p:pic>
        <p:nvPicPr>
          <p:cNvPr id="881" name="Google Shape;881;g32fc2fd8fda_0_23"/>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882" name="Google Shape;882;g32fc2fd8fda_0_23"/>
          <p:cNvPicPr preferRelativeResize="0"/>
          <p:nvPr/>
        </p:nvPicPr>
        <p:blipFill rotWithShape="1">
          <a:blip r:embed="rId11">
            <a:alphaModFix/>
          </a:blip>
          <a:srcRect b="0" l="0" r="0" t="0"/>
          <a:stretch/>
        </p:blipFill>
        <p:spPr>
          <a:xfrm>
            <a:off x="1969300" y="2589150"/>
            <a:ext cx="14196701" cy="1152025"/>
          </a:xfrm>
          <a:prstGeom prst="rect">
            <a:avLst/>
          </a:prstGeom>
          <a:noFill/>
          <a:ln>
            <a:noFill/>
          </a:ln>
        </p:spPr>
      </p:pic>
      <p:sp>
        <p:nvSpPr>
          <p:cNvPr id="883" name="Google Shape;883;g32fc2fd8fda_0_23"/>
          <p:cNvSpPr txBox="1"/>
          <p:nvPr/>
        </p:nvSpPr>
        <p:spPr>
          <a:xfrm>
            <a:off x="2111100" y="2708250"/>
            <a:ext cx="13913100" cy="10923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None/>
            </a:pPr>
            <a:r>
              <a:rPr lang="ko-KR" sz="1900">
                <a:latin typeface="Poor Story"/>
                <a:ea typeface="Poor Story"/>
                <a:cs typeface="Poor Story"/>
                <a:sym typeface="Poor Story"/>
              </a:rPr>
              <a:t>가설 : 기온이 높을수록 폭력 범죄가 많이 일어날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연도별 평균 </a:t>
            </a:r>
            <a:r>
              <a:rPr lang="ko-KR" sz="1900">
                <a:latin typeface="Poor Story"/>
                <a:ea typeface="Poor Story"/>
                <a:cs typeface="Poor Story"/>
                <a:sym typeface="Poor Story"/>
              </a:rPr>
              <a:t>기온이 아닌 월별 평균 기온으로 비교해본다면 온도 변화에 의한 차이를 확인할 수 있을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2006 ~ 2018 대구시 폭력범 발생(건) / 대구시 월별 평균 온도 데이터 비교</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pic>
        <p:nvPicPr>
          <p:cNvPr id="884" name="Google Shape;884;g32fc2fd8fda_0_23"/>
          <p:cNvPicPr preferRelativeResize="0"/>
          <p:nvPr/>
        </p:nvPicPr>
        <p:blipFill>
          <a:blip r:embed="rId12">
            <a:alphaModFix/>
          </a:blip>
          <a:stretch>
            <a:fillRect/>
          </a:stretch>
        </p:blipFill>
        <p:spPr>
          <a:xfrm>
            <a:off x="1969300" y="3891825"/>
            <a:ext cx="8109376" cy="4663374"/>
          </a:xfrm>
          <a:prstGeom prst="rect">
            <a:avLst/>
          </a:prstGeom>
          <a:noFill/>
          <a:ln>
            <a:noFill/>
          </a:ln>
        </p:spPr>
      </p:pic>
      <p:pic>
        <p:nvPicPr>
          <p:cNvPr id="885" name="Google Shape;885;g32fc2fd8fda_0_23"/>
          <p:cNvPicPr preferRelativeResize="0"/>
          <p:nvPr/>
        </p:nvPicPr>
        <p:blipFill>
          <a:blip r:embed="rId13">
            <a:alphaModFix/>
          </a:blip>
          <a:stretch>
            <a:fillRect/>
          </a:stretch>
        </p:blipFill>
        <p:spPr>
          <a:xfrm>
            <a:off x="10015350" y="3891837"/>
            <a:ext cx="6069726" cy="44232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69" name="Shape 169"/>
        <p:cNvGrpSpPr/>
        <p:nvPr/>
      </p:nvGrpSpPr>
      <p:grpSpPr>
        <a:xfrm>
          <a:off x="0" y="0"/>
          <a:ext cx="0" cy="0"/>
          <a:chOff x="0" y="0"/>
          <a:chExt cx="0" cy="0"/>
        </a:xfrm>
      </p:grpSpPr>
      <p:pic>
        <p:nvPicPr>
          <p:cNvPr id="170" name="Google Shape;170;p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171" name="Google Shape;171;p4"/>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1"/>
              </a:srgbClr>
            </a:outerShdw>
          </a:effectLst>
        </p:spPr>
      </p:pic>
      <p:pic>
        <p:nvPicPr>
          <p:cNvPr id="172" name="Google Shape;172;p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173" name="Google Shape;173;p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1"/>
              </a:srgbClr>
            </a:outerShdw>
          </a:effectLst>
        </p:spPr>
      </p:pic>
      <p:pic>
        <p:nvPicPr>
          <p:cNvPr id="174" name="Google Shape;174;p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86"/>
              </a:srgbClr>
            </a:outerShdw>
          </a:effectLst>
        </p:spPr>
      </p:pic>
      <p:pic>
        <p:nvPicPr>
          <p:cNvPr id="175" name="Google Shape;175;p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1"/>
              </a:srgbClr>
            </a:outerShdw>
          </a:effectLst>
        </p:spPr>
      </p:pic>
      <p:pic>
        <p:nvPicPr>
          <p:cNvPr id="176" name="Google Shape;176;p4"/>
          <p:cNvPicPr preferRelativeResize="0"/>
          <p:nvPr/>
        </p:nvPicPr>
        <p:blipFill rotWithShape="1">
          <a:blip r:embed="rId8">
            <a:alphaModFix/>
          </a:blip>
          <a:srcRect b="0" l="0" r="0" t="0"/>
          <a:stretch/>
        </p:blipFill>
        <p:spPr>
          <a:xfrm>
            <a:off x="12208175" y="2143125"/>
            <a:ext cx="4301825" cy="6905625"/>
          </a:xfrm>
          <a:prstGeom prst="rect">
            <a:avLst/>
          </a:prstGeom>
          <a:noFill/>
          <a:ln>
            <a:noFill/>
          </a:ln>
        </p:spPr>
      </p:pic>
      <p:pic>
        <p:nvPicPr>
          <p:cNvPr id="177" name="Google Shape;177;p4"/>
          <p:cNvPicPr preferRelativeResize="0"/>
          <p:nvPr/>
        </p:nvPicPr>
        <p:blipFill rotWithShape="1">
          <a:blip r:embed="rId9">
            <a:alphaModFix/>
          </a:blip>
          <a:srcRect b="0" l="0" r="0" t="0"/>
          <a:stretch/>
        </p:blipFill>
        <p:spPr>
          <a:xfrm rot="5400000">
            <a:off x="8648700" y="5638800"/>
            <a:ext cx="6781800" cy="38100"/>
          </a:xfrm>
          <a:prstGeom prst="rect">
            <a:avLst/>
          </a:prstGeom>
          <a:noFill/>
          <a:ln>
            <a:noFill/>
          </a:ln>
        </p:spPr>
      </p:pic>
      <p:pic>
        <p:nvPicPr>
          <p:cNvPr id="178" name="Google Shape;178;p4"/>
          <p:cNvPicPr preferRelativeResize="0"/>
          <p:nvPr/>
        </p:nvPicPr>
        <p:blipFill rotWithShape="1">
          <a:blip r:embed="rId10">
            <a:alphaModFix/>
          </a:blip>
          <a:srcRect b="0" l="0" r="0" t="0"/>
          <a:stretch/>
        </p:blipFill>
        <p:spPr>
          <a:xfrm>
            <a:off x="15176500" y="8064500"/>
            <a:ext cx="4203700" cy="2959100"/>
          </a:xfrm>
          <a:prstGeom prst="rect">
            <a:avLst/>
          </a:prstGeom>
          <a:noFill/>
          <a:ln>
            <a:noFill/>
          </a:ln>
        </p:spPr>
      </p:pic>
      <p:pic>
        <p:nvPicPr>
          <p:cNvPr id="179" name="Google Shape;179;p4"/>
          <p:cNvPicPr preferRelativeResize="0"/>
          <p:nvPr/>
        </p:nvPicPr>
        <p:blipFill rotWithShape="1">
          <a:blip r:embed="rId11">
            <a:alphaModFix/>
          </a:blip>
          <a:srcRect b="0" l="0" r="0" t="0"/>
          <a:stretch/>
        </p:blipFill>
        <p:spPr>
          <a:xfrm rot="-1200000">
            <a:off x="254000" y="8051800"/>
            <a:ext cx="1905000" cy="1968500"/>
          </a:xfrm>
          <a:prstGeom prst="rect">
            <a:avLst/>
          </a:prstGeom>
          <a:noFill/>
          <a:ln>
            <a:noFill/>
          </a:ln>
        </p:spPr>
      </p:pic>
      <p:pic>
        <p:nvPicPr>
          <p:cNvPr id="180" name="Google Shape;180;p4"/>
          <p:cNvPicPr preferRelativeResize="0"/>
          <p:nvPr/>
        </p:nvPicPr>
        <p:blipFill rotWithShape="1">
          <a:blip r:embed="rId12">
            <a:alphaModFix/>
          </a:blip>
          <a:srcRect b="0" l="0" r="0" t="0"/>
          <a:stretch/>
        </p:blipFill>
        <p:spPr>
          <a:xfrm rot="660000">
            <a:off x="12369800" y="571500"/>
            <a:ext cx="965200" cy="1231900"/>
          </a:xfrm>
          <a:prstGeom prst="rect">
            <a:avLst/>
          </a:prstGeom>
          <a:noFill/>
          <a:ln>
            <a:noFill/>
          </a:ln>
        </p:spPr>
      </p:pic>
      <p:sp>
        <p:nvSpPr>
          <p:cNvPr id="181" name="Google Shape;181;p4"/>
          <p:cNvSpPr txBox="1"/>
          <p:nvPr/>
        </p:nvSpPr>
        <p:spPr>
          <a:xfrm>
            <a:off x="12495075" y="2576075"/>
            <a:ext cx="4014900" cy="6208500"/>
          </a:xfrm>
          <a:prstGeom prst="rect">
            <a:avLst/>
          </a:prstGeom>
          <a:noFill/>
          <a:ln>
            <a:noFill/>
          </a:ln>
        </p:spPr>
        <p:txBody>
          <a:bodyPr anchorCtr="0" anchor="t" bIns="0" lIns="0" spcFirstLastPara="1" rIns="0" wrap="square" tIns="0">
            <a:noAutofit/>
          </a:bodyPr>
          <a:lstStyle/>
          <a:p>
            <a:pPr indent="-381000" lvl="0" marL="342900" marR="0" rtl="0" algn="l">
              <a:lnSpc>
                <a:spcPct val="104580"/>
              </a:lnSpc>
              <a:spcBef>
                <a:spcPts val="0"/>
              </a:spcBef>
              <a:spcAft>
                <a:spcPts val="0"/>
              </a:spcAft>
              <a:buClr>
                <a:srgbClr val="000000"/>
              </a:buClr>
              <a:buSzPts val="2400"/>
              <a:buFont typeface="Poor Story"/>
              <a:buChar char="●"/>
            </a:pPr>
            <a:r>
              <a:rPr lang="ko-KR" sz="2400">
                <a:latin typeface="Poor Story"/>
                <a:ea typeface="Poor Story"/>
                <a:cs typeface="Poor Story"/>
                <a:sym typeface="Poor Story"/>
              </a:rPr>
              <a:t>기온 </a:t>
            </a:r>
            <a:endParaRPr sz="24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점진적으로 상승</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2013년에 급격한 상승</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2020년이후 지속적인 상승</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t/>
            </a:r>
            <a:endParaRPr sz="2000">
              <a:latin typeface="Poor Story"/>
              <a:ea typeface="Poor Story"/>
              <a:cs typeface="Poor Story"/>
              <a:sym typeface="Poor Story"/>
            </a:endParaRPr>
          </a:p>
          <a:p>
            <a:pPr indent="-381000" lvl="0" marL="342900" marR="0" rtl="0" algn="l">
              <a:lnSpc>
                <a:spcPct val="104580"/>
              </a:lnSpc>
              <a:spcBef>
                <a:spcPts val="0"/>
              </a:spcBef>
              <a:spcAft>
                <a:spcPts val="0"/>
              </a:spcAft>
              <a:buClr>
                <a:srgbClr val="000000"/>
              </a:buClr>
              <a:buSzPts val="2400"/>
              <a:buFont typeface="Poor Story"/>
              <a:buChar char="●"/>
            </a:pPr>
            <a:r>
              <a:rPr lang="ko-KR" sz="2400">
                <a:latin typeface="Poor Story"/>
                <a:ea typeface="Poor Story"/>
                <a:cs typeface="Poor Story"/>
                <a:sym typeface="Poor Story"/>
              </a:rPr>
              <a:t>폭염</a:t>
            </a:r>
            <a:endParaRPr sz="24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변동이 심하며 2013년에 급등</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2013년,2024년 폭염일수최다</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 </a:t>
            </a:r>
            <a:endParaRPr sz="2000">
              <a:latin typeface="Poor Story"/>
              <a:ea typeface="Poor Story"/>
              <a:cs typeface="Poor Story"/>
              <a:sym typeface="Poor Story"/>
            </a:endParaRPr>
          </a:p>
          <a:p>
            <a:pPr indent="-381000" lvl="0" marL="342900" rtl="0" algn="l">
              <a:lnSpc>
                <a:spcPct val="104580"/>
              </a:lnSpc>
              <a:spcBef>
                <a:spcPts val="0"/>
              </a:spcBef>
              <a:spcAft>
                <a:spcPts val="0"/>
              </a:spcAft>
              <a:buClr>
                <a:schemeClr val="dk1"/>
              </a:buClr>
              <a:buSzPts val="2400"/>
              <a:buFont typeface="Poor Story"/>
              <a:buChar char="●"/>
            </a:pPr>
            <a:r>
              <a:rPr lang="ko-KR" sz="2400">
                <a:solidFill>
                  <a:schemeClr val="dk1"/>
                </a:solidFill>
                <a:latin typeface="Poor Story"/>
                <a:ea typeface="Poor Story"/>
                <a:cs typeface="Poor Story"/>
                <a:sym typeface="Poor Story"/>
              </a:rPr>
              <a:t>강수량</a:t>
            </a:r>
            <a:endParaRPr sz="24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2011년에 최대 강수량</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rPr lang="ko-KR" sz="2000">
                <a:latin typeface="Poor Story"/>
                <a:ea typeface="Poor Story"/>
                <a:cs typeface="Poor Story"/>
                <a:sym typeface="Poor Story"/>
              </a:rPr>
              <a:t>연간 변동성이 매우큼</a:t>
            </a:r>
            <a:endParaRPr sz="2000">
              <a:latin typeface="Poor Story"/>
              <a:ea typeface="Poor Story"/>
              <a:cs typeface="Poor Story"/>
              <a:sym typeface="Poor Story"/>
            </a:endParaRPr>
          </a:p>
          <a:p>
            <a:pPr indent="0" lvl="0" marL="457200" marR="0" rtl="0" algn="l">
              <a:lnSpc>
                <a:spcPct val="104580"/>
              </a:lnSpc>
              <a:spcBef>
                <a:spcPts val="0"/>
              </a:spcBef>
              <a:spcAft>
                <a:spcPts val="0"/>
              </a:spcAft>
              <a:buNone/>
            </a:pPr>
            <a:r>
              <a:t/>
            </a:r>
            <a:endParaRPr sz="2000">
              <a:latin typeface="Poor Story"/>
              <a:ea typeface="Poor Story"/>
              <a:cs typeface="Poor Story"/>
              <a:sym typeface="Poor Story"/>
            </a:endParaRPr>
          </a:p>
          <a:p>
            <a:pPr indent="-381000" lvl="0" marL="342900" rtl="0" algn="l">
              <a:lnSpc>
                <a:spcPct val="104580"/>
              </a:lnSpc>
              <a:spcBef>
                <a:spcPts val="0"/>
              </a:spcBef>
              <a:spcAft>
                <a:spcPts val="0"/>
              </a:spcAft>
              <a:buClr>
                <a:schemeClr val="dk1"/>
              </a:buClr>
              <a:buSzPts val="2400"/>
              <a:buFont typeface="Poor Story"/>
              <a:buChar char="●"/>
            </a:pPr>
            <a:r>
              <a:rPr lang="ko-KR" sz="2400">
                <a:solidFill>
                  <a:schemeClr val="dk1"/>
                </a:solidFill>
                <a:latin typeface="Poor Story"/>
                <a:ea typeface="Poor Story"/>
                <a:cs typeface="Poor Story"/>
                <a:sym typeface="Poor Story"/>
              </a:rPr>
              <a:t>습도</a:t>
            </a:r>
            <a:endParaRPr sz="24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2000">
                <a:solidFill>
                  <a:schemeClr val="dk1"/>
                </a:solidFill>
                <a:latin typeface="Poor Story"/>
                <a:ea typeface="Poor Story"/>
                <a:cs typeface="Poor Story"/>
                <a:sym typeface="Poor Story"/>
              </a:rPr>
              <a:t>2013년까지 하락으로 건조함</a:t>
            </a:r>
            <a:endParaRPr sz="20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rPr lang="ko-KR" sz="2000">
                <a:solidFill>
                  <a:schemeClr val="dk1"/>
                </a:solidFill>
                <a:latin typeface="Poor Story"/>
                <a:ea typeface="Poor Story"/>
                <a:cs typeface="Poor Story"/>
                <a:sym typeface="Poor Story"/>
              </a:rPr>
              <a:t>2014년 이후 급격히 상승</a:t>
            </a:r>
            <a:endParaRPr sz="20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p:txBody>
      </p:sp>
      <p:sp>
        <p:nvSpPr>
          <p:cNvPr id="182" name="Google Shape;182;p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대구 기후 변화</a:t>
            </a:r>
            <a:endParaRPr>
              <a:latin typeface="Poor Story"/>
              <a:ea typeface="Poor Story"/>
              <a:cs typeface="Poor Story"/>
              <a:sym typeface="Poor Story"/>
            </a:endParaRPr>
          </a:p>
        </p:txBody>
      </p:sp>
      <p:pic>
        <p:nvPicPr>
          <p:cNvPr id="183" name="Google Shape;183;p4"/>
          <p:cNvPicPr preferRelativeResize="0"/>
          <p:nvPr/>
        </p:nvPicPr>
        <p:blipFill>
          <a:blip r:embed="rId13">
            <a:alphaModFix/>
          </a:blip>
          <a:stretch>
            <a:fillRect/>
          </a:stretch>
        </p:blipFill>
        <p:spPr>
          <a:xfrm>
            <a:off x="2438200" y="1978600"/>
            <a:ext cx="8741674" cy="7273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889" name="Shape 889"/>
        <p:cNvGrpSpPr/>
        <p:nvPr/>
      </p:nvGrpSpPr>
      <p:grpSpPr>
        <a:xfrm>
          <a:off x="0" y="0"/>
          <a:ext cx="0" cy="0"/>
          <a:chOff x="0" y="0"/>
          <a:chExt cx="0" cy="0"/>
        </a:xfrm>
      </p:grpSpPr>
      <p:pic>
        <p:nvPicPr>
          <p:cNvPr id="890" name="Google Shape;890;g32fc2fd8fda_0_42"/>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891" name="Google Shape;891;g32fc2fd8fda_0_42"/>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892" name="Google Shape;892;g32fc2fd8fda_0_42"/>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893" name="Google Shape;893;g32fc2fd8fda_0_42"/>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894" name="Google Shape;894;g32fc2fd8fda_0_42"/>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895" name="Google Shape;895;g32fc2fd8fda_0_42"/>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896" name="Google Shape;896;g32fc2fd8fda_0_42"/>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897" name="Google Shape;897;g32fc2fd8fda_0_42"/>
          <p:cNvPicPr preferRelativeResize="0"/>
          <p:nvPr/>
        </p:nvPicPr>
        <p:blipFill rotWithShape="1">
          <a:blip r:embed="rId9">
            <a:alphaModFix/>
          </a:blip>
          <a:srcRect b="0" l="0" r="0" t="0"/>
          <a:stretch/>
        </p:blipFill>
        <p:spPr>
          <a:xfrm rot="660000">
            <a:off x="12369800" y="571500"/>
            <a:ext cx="965200" cy="1231900"/>
          </a:xfrm>
          <a:prstGeom prst="rect">
            <a:avLst/>
          </a:prstGeom>
          <a:noFill/>
          <a:ln>
            <a:noFill/>
          </a:ln>
        </p:spPr>
      </p:pic>
      <p:sp>
        <p:nvSpPr>
          <p:cNvPr id="898" name="Google Shape;898;g32fc2fd8fda_0_42"/>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기온과 폭력범죄</a:t>
            </a:r>
            <a:endParaRPr>
              <a:latin typeface="Poor Story"/>
              <a:ea typeface="Poor Story"/>
              <a:cs typeface="Poor Story"/>
              <a:sym typeface="Poor Story"/>
            </a:endParaRPr>
          </a:p>
        </p:txBody>
      </p:sp>
      <p:sp>
        <p:nvSpPr>
          <p:cNvPr id="899" name="Google Shape;899;g32fc2fd8fda_0_42"/>
          <p:cNvSpPr txBox="1"/>
          <p:nvPr/>
        </p:nvSpPr>
        <p:spPr>
          <a:xfrm>
            <a:off x="1759350" y="202215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가장 상관계수가 높았던 2015년도의 데이터 시각화 </a:t>
            </a:r>
            <a:endParaRPr sz="1900">
              <a:solidFill>
                <a:srgbClr val="0EA038"/>
              </a:solidFill>
              <a:latin typeface="Poor Story"/>
              <a:ea typeface="Poor Story"/>
              <a:cs typeface="Poor Story"/>
              <a:sym typeface="Poor Story"/>
            </a:endParaRPr>
          </a:p>
        </p:txBody>
      </p:sp>
      <p:pic>
        <p:nvPicPr>
          <p:cNvPr id="900" name="Google Shape;900;g32fc2fd8fda_0_42"/>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901" name="Google Shape;901;g32fc2fd8fda_0_42"/>
          <p:cNvPicPr preferRelativeResize="0"/>
          <p:nvPr/>
        </p:nvPicPr>
        <p:blipFill rotWithShape="1">
          <a:blip r:embed="rId11">
            <a:alphaModFix/>
          </a:blip>
          <a:srcRect b="0" l="0" r="0" t="0"/>
          <a:stretch/>
        </p:blipFill>
        <p:spPr>
          <a:xfrm>
            <a:off x="1969300" y="2589150"/>
            <a:ext cx="5279274" cy="686100"/>
          </a:xfrm>
          <a:prstGeom prst="rect">
            <a:avLst/>
          </a:prstGeom>
          <a:noFill/>
          <a:ln>
            <a:noFill/>
          </a:ln>
        </p:spPr>
      </p:pic>
      <p:sp>
        <p:nvSpPr>
          <p:cNvPr id="902" name="Google Shape;902;g32fc2fd8fda_0_42"/>
          <p:cNvSpPr txBox="1"/>
          <p:nvPr/>
        </p:nvSpPr>
        <p:spPr>
          <a:xfrm>
            <a:off x="2111100" y="2708250"/>
            <a:ext cx="4779300" cy="5838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None/>
            </a:pPr>
            <a:r>
              <a:rPr lang="ko-KR" sz="1900">
                <a:latin typeface="Poor Story"/>
                <a:ea typeface="Poor Story"/>
                <a:cs typeface="Poor Story"/>
                <a:sym typeface="Poor Story"/>
              </a:rPr>
              <a:t>2015년도의 상관계수는 약 0.746 가장 높았다.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pic>
        <p:nvPicPr>
          <p:cNvPr id="903" name="Google Shape;903;g32fc2fd8fda_0_42"/>
          <p:cNvPicPr preferRelativeResize="0"/>
          <p:nvPr/>
        </p:nvPicPr>
        <p:blipFill>
          <a:blip r:embed="rId12">
            <a:alphaModFix/>
          </a:blip>
          <a:stretch>
            <a:fillRect/>
          </a:stretch>
        </p:blipFill>
        <p:spPr>
          <a:xfrm>
            <a:off x="3551025" y="3462000"/>
            <a:ext cx="10794551" cy="54512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907" name="Shape 907"/>
        <p:cNvGrpSpPr/>
        <p:nvPr/>
      </p:nvGrpSpPr>
      <p:grpSpPr>
        <a:xfrm>
          <a:off x="0" y="0"/>
          <a:ext cx="0" cy="0"/>
          <a:chOff x="0" y="0"/>
          <a:chExt cx="0" cy="0"/>
        </a:xfrm>
      </p:grpSpPr>
      <p:pic>
        <p:nvPicPr>
          <p:cNvPr id="908" name="Google Shape;908;g33073b9cd2d_0_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909" name="Google Shape;909;g33073b9cd2d_0_4"/>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910" name="Google Shape;910;g33073b9cd2d_0_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911" name="Google Shape;911;g33073b9cd2d_0_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912" name="Google Shape;912;g33073b9cd2d_0_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913" name="Google Shape;913;g33073b9cd2d_0_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914" name="Google Shape;914;g33073b9cd2d_0_4"/>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915" name="Google Shape;915;g33073b9cd2d_0_4"/>
          <p:cNvPicPr preferRelativeResize="0"/>
          <p:nvPr/>
        </p:nvPicPr>
        <p:blipFill rotWithShape="1">
          <a:blip r:embed="rId9">
            <a:alphaModFix/>
          </a:blip>
          <a:srcRect b="0" l="0" r="0" t="0"/>
          <a:stretch/>
        </p:blipFill>
        <p:spPr>
          <a:xfrm rot="660000">
            <a:off x="12369800" y="571500"/>
            <a:ext cx="965200" cy="1231900"/>
          </a:xfrm>
          <a:prstGeom prst="rect">
            <a:avLst/>
          </a:prstGeom>
          <a:noFill/>
          <a:ln>
            <a:noFill/>
          </a:ln>
        </p:spPr>
      </p:pic>
      <p:sp>
        <p:nvSpPr>
          <p:cNvPr id="916" name="Google Shape;916;g33073b9cd2d_0_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강수량</a:t>
            </a:r>
            <a:r>
              <a:rPr lang="ko-KR" sz="6100">
                <a:latin typeface="Poor Story"/>
                <a:ea typeface="Poor Story"/>
                <a:cs typeface="Poor Story"/>
                <a:sym typeface="Poor Story"/>
              </a:rPr>
              <a:t>과 폭력범죄</a:t>
            </a:r>
            <a:endParaRPr>
              <a:latin typeface="Poor Story"/>
              <a:ea typeface="Poor Story"/>
              <a:cs typeface="Poor Story"/>
              <a:sym typeface="Poor Story"/>
            </a:endParaRPr>
          </a:p>
        </p:txBody>
      </p:sp>
      <p:sp>
        <p:nvSpPr>
          <p:cNvPr id="917" name="Google Shape;917;g33073b9cd2d_0_4"/>
          <p:cNvSpPr txBox="1"/>
          <p:nvPr/>
        </p:nvSpPr>
        <p:spPr>
          <a:xfrm>
            <a:off x="1759350" y="202215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기온과 폭력 범죄의 상관관계 분석 - 월별 평균온도</a:t>
            </a:r>
            <a:endParaRPr sz="1900">
              <a:solidFill>
                <a:srgbClr val="0EA038"/>
              </a:solidFill>
              <a:latin typeface="Poor Story"/>
              <a:ea typeface="Poor Story"/>
              <a:cs typeface="Poor Story"/>
              <a:sym typeface="Poor Story"/>
            </a:endParaRPr>
          </a:p>
        </p:txBody>
      </p:sp>
      <p:pic>
        <p:nvPicPr>
          <p:cNvPr id="918" name="Google Shape;918;g33073b9cd2d_0_4"/>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919" name="Google Shape;919;g33073b9cd2d_0_4"/>
          <p:cNvPicPr preferRelativeResize="0"/>
          <p:nvPr/>
        </p:nvPicPr>
        <p:blipFill rotWithShape="1">
          <a:blip r:embed="rId11">
            <a:alphaModFix/>
          </a:blip>
          <a:srcRect b="0" l="0" r="0" t="0"/>
          <a:stretch/>
        </p:blipFill>
        <p:spPr>
          <a:xfrm>
            <a:off x="1969300" y="2589150"/>
            <a:ext cx="14196701" cy="1152025"/>
          </a:xfrm>
          <a:prstGeom prst="rect">
            <a:avLst/>
          </a:prstGeom>
          <a:noFill/>
          <a:ln>
            <a:noFill/>
          </a:ln>
        </p:spPr>
      </p:pic>
      <p:sp>
        <p:nvSpPr>
          <p:cNvPr id="920" name="Google Shape;920;g33073b9cd2d_0_4"/>
          <p:cNvSpPr txBox="1"/>
          <p:nvPr/>
        </p:nvSpPr>
        <p:spPr>
          <a:xfrm>
            <a:off x="2111100" y="2708250"/>
            <a:ext cx="13913100" cy="10923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None/>
            </a:pPr>
            <a:r>
              <a:rPr lang="ko-KR" sz="1900">
                <a:latin typeface="Poor Story"/>
                <a:ea typeface="Poor Story"/>
                <a:cs typeface="Poor Story"/>
                <a:sym typeface="Poor Story"/>
              </a:rPr>
              <a:t>가설 : </a:t>
            </a:r>
            <a:r>
              <a:rPr lang="ko-KR" sz="1900">
                <a:latin typeface="Poor Story"/>
                <a:ea typeface="Poor Story"/>
                <a:cs typeface="Poor Story"/>
                <a:sym typeface="Poor Story"/>
              </a:rPr>
              <a:t>강수량</a:t>
            </a:r>
            <a:r>
              <a:rPr lang="ko-KR" sz="1900">
                <a:latin typeface="Poor Story"/>
                <a:ea typeface="Poor Story"/>
                <a:cs typeface="Poor Story"/>
                <a:sym typeface="Poor Story"/>
              </a:rPr>
              <a:t>이 높을수록 폭력 범죄가 많이 일어날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비가 많이 오면 범죄율이 올라갈까? 라는 호기심</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2006 ~ 2018 대구시 폭력범 발생(건) / 대구시 월별 </a:t>
            </a:r>
            <a:r>
              <a:rPr lang="ko-KR" sz="1900">
                <a:latin typeface="Poor Story"/>
                <a:ea typeface="Poor Story"/>
                <a:cs typeface="Poor Story"/>
                <a:sym typeface="Poor Story"/>
              </a:rPr>
              <a:t>강수량</a:t>
            </a:r>
            <a:r>
              <a:rPr lang="ko-KR" sz="1900">
                <a:latin typeface="Poor Story"/>
                <a:ea typeface="Poor Story"/>
                <a:cs typeface="Poor Story"/>
                <a:sym typeface="Poor Story"/>
              </a:rPr>
              <a:t> 데이터 비교</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pic>
        <p:nvPicPr>
          <p:cNvPr id="921" name="Google Shape;921;g33073b9cd2d_0_4"/>
          <p:cNvPicPr preferRelativeResize="0"/>
          <p:nvPr/>
        </p:nvPicPr>
        <p:blipFill>
          <a:blip r:embed="rId12">
            <a:alphaModFix/>
          </a:blip>
          <a:stretch>
            <a:fillRect/>
          </a:stretch>
        </p:blipFill>
        <p:spPr>
          <a:xfrm>
            <a:off x="1969300" y="3741175"/>
            <a:ext cx="7150199" cy="4846549"/>
          </a:xfrm>
          <a:prstGeom prst="rect">
            <a:avLst/>
          </a:prstGeom>
          <a:noFill/>
          <a:ln>
            <a:noFill/>
          </a:ln>
          <a:effectLst>
            <a:outerShdw dir="2700000" dist="127546">
              <a:srgbClr val="000000">
                <a:alpha val="14900"/>
              </a:srgbClr>
            </a:outerShdw>
          </a:effectLst>
        </p:spPr>
      </p:pic>
      <p:pic>
        <p:nvPicPr>
          <p:cNvPr id="922" name="Google Shape;922;g33073b9cd2d_0_4"/>
          <p:cNvPicPr preferRelativeResize="0"/>
          <p:nvPr/>
        </p:nvPicPr>
        <p:blipFill>
          <a:blip r:embed="rId13">
            <a:alphaModFix/>
          </a:blip>
          <a:stretch>
            <a:fillRect/>
          </a:stretch>
        </p:blipFill>
        <p:spPr>
          <a:xfrm>
            <a:off x="9156275" y="3800550"/>
            <a:ext cx="6705200" cy="46197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926" name="Shape 926"/>
        <p:cNvGrpSpPr/>
        <p:nvPr/>
      </p:nvGrpSpPr>
      <p:grpSpPr>
        <a:xfrm>
          <a:off x="0" y="0"/>
          <a:ext cx="0" cy="0"/>
          <a:chOff x="0" y="0"/>
          <a:chExt cx="0" cy="0"/>
        </a:xfrm>
      </p:grpSpPr>
      <p:pic>
        <p:nvPicPr>
          <p:cNvPr id="927" name="Google Shape;927;g33073b9cd2d_0_2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928" name="Google Shape;928;g33073b9cd2d_0_24"/>
          <p:cNvPicPr preferRelativeResize="0"/>
          <p:nvPr/>
        </p:nvPicPr>
        <p:blipFill rotWithShape="1">
          <a:blip r:embed="rId4">
            <a:alphaModFix/>
          </a:blip>
          <a:srcRect b="0" l="0" r="0" t="0"/>
          <a:stretch/>
        </p:blipFill>
        <p:spPr>
          <a:xfrm>
            <a:off x="1131325" y="996950"/>
            <a:ext cx="15786100" cy="8293100"/>
          </a:xfrm>
          <a:prstGeom prst="rect">
            <a:avLst/>
          </a:prstGeom>
          <a:noFill/>
          <a:ln>
            <a:noFill/>
          </a:ln>
          <a:effectLst>
            <a:outerShdw dir="2700000" dist="127546">
              <a:srgbClr val="000000">
                <a:alpha val="14900"/>
              </a:srgbClr>
            </a:outerShdw>
          </a:effectLst>
        </p:spPr>
      </p:pic>
      <p:pic>
        <p:nvPicPr>
          <p:cNvPr id="929" name="Google Shape;929;g33073b9cd2d_0_2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930" name="Google Shape;930;g33073b9cd2d_0_2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931" name="Google Shape;931;g33073b9cd2d_0_2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932" name="Google Shape;932;g33073b9cd2d_0_2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933" name="Google Shape;933;g33073b9cd2d_0_24"/>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934" name="Google Shape;934;g33073b9cd2d_0_24"/>
          <p:cNvPicPr preferRelativeResize="0"/>
          <p:nvPr/>
        </p:nvPicPr>
        <p:blipFill rotWithShape="1">
          <a:blip r:embed="rId9">
            <a:alphaModFix/>
          </a:blip>
          <a:srcRect b="0" l="0" r="0" t="0"/>
          <a:stretch/>
        </p:blipFill>
        <p:spPr>
          <a:xfrm rot="660000">
            <a:off x="12369800" y="571500"/>
            <a:ext cx="965200" cy="1231900"/>
          </a:xfrm>
          <a:prstGeom prst="rect">
            <a:avLst/>
          </a:prstGeom>
          <a:noFill/>
          <a:ln>
            <a:noFill/>
          </a:ln>
        </p:spPr>
      </p:pic>
      <p:sp>
        <p:nvSpPr>
          <p:cNvPr id="935" name="Google Shape;935;g33073b9cd2d_0_2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불쾌지수</a:t>
            </a:r>
            <a:r>
              <a:rPr lang="ko-KR" sz="6100">
                <a:latin typeface="Poor Story"/>
                <a:ea typeface="Poor Story"/>
                <a:cs typeface="Poor Story"/>
                <a:sym typeface="Poor Story"/>
              </a:rPr>
              <a:t> 폭력범죄</a:t>
            </a:r>
            <a:endParaRPr>
              <a:latin typeface="Poor Story"/>
              <a:ea typeface="Poor Story"/>
              <a:cs typeface="Poor Story"/>
              <a:sym typeface="Poor Story"/>
            </a:endParaRPr>
          </a:p>
        </p:txBody>
      </p:sp>
      <p:sp>
        <p:nvSpPr>
          <p:cNvPr id="936" name="Google Shape;936;g33073b9cd2d_0_24"/>
          <p:cNvSpPr txBox="1"/>
          <p:nvPr/>
        </p:nvSpPr>
        <p:spPr>
          <a:xfrm>
            <a:off x="1759350" y="2022150"/>
            <a:ext cx="5130900" cy="686100"/>
          </a:xfrm>
          <a:prstGeom prst="rect">
            <a:avLst/>
          </a:prstGeom>
          <a:noFill/>
          <a:ln>
            <a:noFill/>
          </a:ln>
        </p:spPr>
        <p:txBody>
          <a:bodyPr anchorCtr="0" anchor="ctr" bIns="0" lIns="0" spcFirstLastPara="1" rIns="0" wrap="square" tIns="0">
            <a:noAutofit/>
          </a:bodyPr>
          <a:lstStyle/>
          <a:p>
            <a:pPr indent="0" lvl="0" marL="0" marR="0" rtl="0" algn="ctr">
              <a:lnSpc>
                <a:spcPct val="110390"/>
              </a:lnSpc>
              <a:spcBef>
                <a:spcPts val="0"/>
              </a:spcBef>
              <a:spcAft>
                <a:spcPts val="0"/>
              </a:spcAft>
              <a:buNone/>
            </a:pPr>
            <a:r>
              <a:rPr lang="ko-KR" sz="1900">
                <a:solidFill>
                  <a:srgbClr val="0EA038"/>
                </a:solidFill>
                <a:latin typeface="Poor Story"/>
                <a:ea typeface="Poor Story"/>
                <a:cs typeface="Poor Story"/>
                <a:sym typeface="Poor Story"/>
              </a:rPr>
              <a:t>불쾌지수와</a:t>
            </a:r>
            <a:r>
              <a:rPr lang="ko-KR" sz="1900">
                <a:solidFill>
                  <a:srgbClr val="0EA038"/>
                </a:solidFill>
                <a:latin typeface="Poor Story"/>
                <a:ea typeface="Poor Story"/>
                <a:cs typeface="Poor Story"/>
                <a:sym typeface="Poor Story"/>
              </a:rPr>
              <a:t> 폭력 범죄의 상관관계 분석 - 월별 평균온도</a:t>
            </a:r>
            <a:endParaRPr sz="1900">
              <a:solidFill>
                <a:srgbClr val="0EA038"/>
              </a:solidFill>
              <a:latin typeface="Poor Story"/>
              <a:ea typeface="Poor Story"/>
              <a:cs typeface="Poor Story"/>
              <a:sym typeface="Poor Story"/>
            </a:endParaRPr>
          </a:p>
        </p:txBody>
      </p:sp>
      <p:pic>
        <p:nvPicPr>
          <p:cNvPr id="937" name="Google Shape;937;g33073b9cd2d_0_24"/>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938" name="Google Shape;938;g33073b9cd2d_0_24"/>
          <p:cNvPicPr preferRelativeResize="0"/>
          <p:nvPr/>
        </p:nvPicPr>
        <p:blipFill rotWithShape="1">
          <a:blip r:embed="rId11">
            <a:alphaModFix/>
          </a:blip>
          <a:srcRect b="0" l="0" r="0" t="0"/>
          <a:stretch/>
        </p:blipFill>
        <p:spPr>
          <a:xfrm>
            <a:off x="1969300" y="2589150"/>
            <a:ext cx="14196701" cy="1152025"/>
          </a:xfrm>
          <a:prstGeom prst="rect">
            <a:avLst/>
          </a:prstGeom>
          <a:noFill/>
          <a:ln>
            <a:noFill/>
          </a:ln>
        </p:spPr>
      </p:pic>
      <p:sp>
        <p:nvSpPr>
          <p:cNvPr id="939" name="Google Shape;939;g33073b9cd2d_0_24"/>
          <p:cNvSpPr txBox="1"/>
          <p:nvPr/>
        </p:nvSpPr>
        <p:spPr>
          <a:xfrm>
            <a:off x="2111100" y="2708250"/>
            <a:ext cx="13913100" cy="1092300"/>
          </a:xfrm>
          <a:prstGeom prst="rect">
            <a:avLst/>
          </a:prstGeom>
          <a:noFill/>
          <a:ln>
            <a:noFill/>
          </a:ln>
        </p:spPr>
        <p:txBody>
          <a:bodyPr anchorCtr="0" anchor="t" bIns="0" lIns="0" spcFirstLastPara="1" rIns="0" wrap="square" tIns="0">
            <a:noAutofit/>
          </a:bodyPr>
          <a:lstStyle/>
          <a:p>
            <a:pPr indent="0" lvl="0" marL="457200" rtl="0" algn="l">
              <a:lnSpc>
                <a:spcPct val="104580"/>
              </a:lnSpc>
              <a:spcBef>
                <a:spcPts val="0"/>
              </a:spcBef>
              <a:spcAft>
                <a:spcPts val="0"/>
              </a:spcAft>
              <a:buNone/>
            </a:pPr>
            <a:r>
              <a:rPr lang="ko-KR" sz="1900">
                <a:latin typeface="Poor Story"/>
                <a:ea typeface="Poor Story"/>
                <a:cs typeface="Poor Story"/>
                <a:sym typeface="Poor Story"/>
              </a:rPr>
              <a:t>가설 : </a:t>
            </a:r>
            <a:r>
              <a:rPr lang="ko-KR" sz="1900">
                <a:latin typeface="Poor Story"/>
                <a:ea typeface="Poor Story"/>
                <a:cs typeface="Poor Story"/>
                <a:sym typeface="Poor Story"/>
              </a:rPr>
              <a:t>불쾌지수가</a:t>
            </a:r>
            <a:r>
              <a:rPr lang="ko-KR" sz="1900">
                <a:latin typeface="Poor Story"/>
                <a:ea typeface="Poor Story"/>
                <a:cs typeface="Poor Story"/>
                <a:sym typeface="Poor Story"/>
              </a:rPr>
              <a:t> 높을수록 폭력 범죄가 많이 일어날 것이다.</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강수량으로 측정할 경우, 실내실외 구분 등 다른 요인이 크게 작용할 수 있다.  -&gt; 기온과 습도가 모두 반영된 불쾌지수 데이터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rPr lang="ko-KR" sz="1900">
                <a:latin typeface="Poor Story"/>
                <a:ea typeface="Poor Story"/>
                <a:cs typeface="Poor Story"/>
                <a:sym typeface="Poor Story"/>
              </a:rPr>
              <a:t>2006 ~ 2018 대구시 폭력범 발생(건) / 대구시 월별 </a:t>
            </a:r>
            <a:r>
              <a:rPr lang="ko-KR" sz="1900">
                <a:latin typeface="Poor Story"/>
                <a:ea typeface="Poor Story"/>
                <a:cs typeface="Poor Story"/>
                <a:sym typeface="Poor Story"/>
              </a:rPr>
              <a:t>불쾌지수</a:t>
            </a:r>
            <a:r>
              <a:rPr lang="ko-KR" sz="1900">
                <a:latin typeface="Poor Story"/>
                <a:ea typeface="Poor Story"/>
                <a:cs typeface="Poor Story"/>
                <a:sym typeface="Poor Story"/>
              </a:rPr>
              <a:t> 데이터 비교</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sz="1900">
              <a:latin typeface="Poor Story"/>
              <a:ea typeface="Poor Story"/>
              <a:cs typeface="Poor Story"/>
              <a:sym typeface="Poor Story"/>
            </a:endParaRPr>
          </a:p>
          <a:p>
            <a:pPr indent="0" lvl="0" marL="457200" rtl="0" algn="l">
              <a:lnSpc>
                <a:spcPct val="104580"/>
              </a:lnSpc>
              <a:spcBef>
                <a:spcPts val="0"/>
              </a:spcBef>
              <a:spcAft>
                <a:spcPts val="0"/>
              </a:spcAft>
              <a:buNone/>
            </a:pPr>
            <a:r>
              <a:t/>
            </a:r>
            <a:endParaRPr/>
          </a:p>
          <a:p>
            <a:pPr indent="0" lvl="0" marL="457200" rtl="0" algn="l">
              <a:lnSpc>
                <a:spcPct val="104580"/>
              </a:lnSpc>
              <a:spcBef>
                <a:spcPts val="0"/>
              </a:spcBef>
              <a:spcAft>
                <a:spcPts val="0"/>
              </a:spcAft>
              <a:buClr>
                <a:schemeClr val="dk1"/>
              </a:buClr>
              <a:buSzPts val="1100"/>
              <a:buFont typeface="Arial"/>
              <a:buNone/>
            </a:pPr>
            <a:r>
              <a:t/>
            </a:r>
            <a:endParaRPr/>
          </a:p>
          <a:p>
            <a:pPr indent="0" lvl="0" marL="457200" marR="0" rtl="0" algn="l">
              <a:lnSpc>
                <a:spcPct val="104580"/>
              </a:lnSpc>
              <a:spcBef>
                <a:spcPts val="0"/>
              </a:spcBef>
              <a:spcAft>
                <a:spcPts val="0"/>
              </a:spcAft>
              <a:buNone/>
            </a:pPr>
            <a:r>
              <a:t/>
            </a:r>
            <a:endParaRPr/>
          </a:p>
        </p:txBody>
      </p:sp>
      <p:pic>
        <p:nvPicPr>
          <p:cNvPr id="940" name="Google Shape;940;g33073b9cd2d_0_24"/>
          <p:cNvPicPr preferRelativeResize="0"/>
          <p:nvPr/>
        </p:nvPicPr>
        <p:blipFill>
          <a:blip r:embed="rId12">
            <a:alphaModFix/>
          </a:blip>
          <a:stretch>
            <a:fillRect/>
          </a:stretch>
        </p:blipFill>
        <p:spPr>
          <a:xfrm>
            <a:off x="2111100" y="3800550"/>
            <a:ext cx="7319675" cy="4501451"/>
          </a:xfrm>
          <a:prstGeom prst="rect">
            <a:avLst/>
          </a:prstGeom>
          <a:noFill/>
          <a:ln>
            <a:noFill/>
          </a:ln>
        </p:spPr>
      </p:pic>
      <p:pic>
        <p:nvPicPr>
          <p:cNvPr id="941" name="Google Shape;941;g33073b9cd2d_0_24"/>
          <p:cNvPicPr preferRelativeResize="0"/>
          <p:nvPr/>
        </p:nvPicPr>
        <p:blipFill>
          <a:blip r:embed="rId13">
            <a:alphaModFix/>
          </a:blip>
          <a:stretch>
            <a:fillRect/>
          </a:stretch>
        </p:blipFill>
        <p:spPr>
          <a:xfrm>
            <a:off x="9430775" y="3841924"/>
            <a:ext cx="6303189" cy="4418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945" name="Shape 945"/>
        <p:cNvGrpSpPr/>
        <p:nvPr/>
      </p:nvGrpSpPr>
      <p:grpSpPr>
        <a:xfrm>
          <a:off x="0" y="0"/>
          <a:ext cx="0" cy="0"/>
          <a:chOff x="0" y="0"/>
          <a:chExt cx="0" cy="0"/>
        </a:xfrm>
      </p:grpSpPr>
      <p:pic>
        <p:nvPicPr>
          <p:cNvPr id="946" name="Google Shape;946;g32bda994deb_0_149"/>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947" name="Google Shape;947;g32bda994deb_0_149"/>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948" name="Google Shape;948;g32bda994deb_0_149"/>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949" name="Google Shape;949;g32bda994deb_0_149"/>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950" name="Google Shape;950;g32bda994deb_0_149"/>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951" name="Google Shape;951;g32bda994deb_0_149"/>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952" name="Google Shape;952;g32bda994deb_0_149"/>
          <p:cNvPicPr preferRelativeResize="0"/>
          <p:nvPr/>
        </p:nvPicPr>
        <p:blipFill rotWithShape="1">
          <a:blip r:embed="rId8">
            <a:alphaModFix/>
          </a:blip>
          <a:srcRect b="0" l="0" r="0" t="0"/>
          <a:stretch/>
        </p:blipFill>
        <p:spPr>
          <a:xfrm>
            <a:off x="1695450" y="7362350"/>
            <a:ext cx="14884398" cy="1393450"/>
          </a:xfrm>
          <a:prstGeom prst="rect">
            <a:avLst/>
          </a:prstGeom>
          <a:noFill/>
          <a:ln>
            <a:noFill/>
          </a:ln>
        </p:spPr>
      </p:pic>
      <p:pic>
        <p:nvPicPr>
          <p:cNvPr id="953" name="Google Shape;953;g32bda994deb_0_149"/>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954" name="Google Shape;954;g32bda994deb_0_149"/>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955" name="Google Shape;955;g32bda994deb_0_149"/>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956" name="Google Shape;956;g32bda994deb_0_149"/>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결 과</a:t>
            </a:r>
            <a:endParaRPr>
              <a:latin typeface="Poor Story"/>
              <a:ea typeface="Poor Story"/>
              <a:cs typeface="Poor Story"/>
              <a:sym typeface="Poor Story"/>
            </a:endParaRPr>
          </a:p>
        </p:txBody>
      </p:sp>
      <p:pic>
        <p:nvPicPr>
          <p:cNvPr id="957" name="Google Shape;957;g32bda994deb_0_149"/>
          <p:cNvPicPr preferRelativeResize="0"/>
          <p:nvPr/>
        </p:nvPicPr>
        <p:blipFill>
          <a:blip r:embed="rId12">
            <a:alphaModFix/>
          </a:blip>
          <a:stretch>
            <a:fillRect/>
          </a:stretch>
        </p:blipFill>
        <p:spPr>
          <a:xfrm>
            <a:off x="2198588" y="1876425"/>
            <a:ext cx="3076575" cy="1228725"/>
          </a:xfrm>
          <a:prstGeom prst="rect">
            <a:avLst/>
          </a:prstGeom>
          <a:noFill/>
          <a:ln>
            <a:noFill/>
          </a:ln>
        </p:spPr>
      </p:pic>
      <p:pic>
        <p:nvPicPr>
          <p:cNvPr id="958" name="Google Shape;958;g32bda994deb_0_149"/>
          <p:cNvPicPr preferRelativeResize="0"/>
          <p:nvPr/>
        </p:nvPicPr>
        <p:blipFill>
          <a:blip r:embed="rId13">
            <a:alphaModFix/>
          </a:blip>
          <a:stretch>
            <a:fillRect/>
          </a:stretch>
        </p:blipFill>
        <p:spPr>
          <a:xfrm>
            <a:off x="7307863" y="1866900"/>
            <a:ext cx="3086100" cy="1247775"/>
          </a:xfrm>
          <a:prstGeom prst="rect">
            <a:avLst/>
          </a:prstGeom>
          <a:noFill/>
          <a:ln>
            <a:noFill/>
          </a:ln>
        </p:spPr>
      </p:pic>
      <p:pic>
        <p:nvPicPr>
          <p:cNvPr id="959" name="Google Shape;959;g32bda994deb_0_149"/>
          <p:cNvPicPr preferRelativeResize="0"/>
          <p:nvPr/>
        </p:nvPicPr>
        <p:blipFill>
          <a:blip r:embed="rId14">
            <a:alphaModFix/>
          </a:blip>
          <a:stretch>
            <a:fillRect/>
          </a:stretch>
        </p:blipFill>
        <p:spPr>
          <a:xfrm>
            <a:off x="12261150" y="1895475"/>
            <a:ext cx="3067050" cy="1190625"/>
          </a:xfrm>
          <a:prstGeom prst="rect">
            <a:avLst/>
          </a:prstGeom>
          <a:noFill/>
          <a:ln>
            <a:noFill/>
          </a:ln>
        </p:spPr>
      </p:pic>
      <p:pic>
        <p:nvPicPr>
          <p:cNvPr id="960" name="Google Shape;960;g32bda994deb_0_149"/>
          <p:cNvPicPr preferRelativeResize="0"/>
          <p:nvPr/>
        </p:nvPicPr>
        <p:blipFill>
          <a:blip r:embed="rId15">
            <a:alphaModFix/>
          </a:blip>
          <a:stretch>
            <a:fillRect/>
          </a:stretch>
        </p:blipFill>
        <p:spPr>
          <a:xfrm>
            <a:off x="1663700" y="3001175"/>
            <a:ext cx="5008499" cy="3649900"/>
          </a:xfrm>
          <a:prstGeom prst="rect">
            <a:avLst/>
          </a:prstGeom>
          <a:noFill/>
          <a:ln>
            <a:noFill/>
          </a:ln>
        </p:spPr>
      </p:pic>
      <p:pic>
        <p:nvPicPr>
          <p:cNvPr id="961" name="Google Shape;961;g32bda994deb_0_149"/>
          <p:cNvPicPr preferRelativeResize="0"/>
          <p:nvPr/>
        </p:nvPicPr>
        <p:blipFill>
          <a:blip r:embed="rId16">
            <a:alphaModFix/>
          </a:blip>
          <a:stretch>
            <a:fillRect/>
          </a:stretch>
        </p:blipFill>
        <p:spPr>
          <a:xfrm>
            <a:off x="6580675" y="3001175"/>
            <a:ext cx="4928899" cy="3775676"/>
          </a:xfrm>
          <a:prstGeom prst="rect">
            <a:avLst/>
          </a:prstGeom>
          <a:noFill/>
          <a:ln>
            <a:noFill/>
          </a:ln>
        </p:spPr>
      </p:pic>
      <p:pic>
        <p:nvPicPr>
          <p:cNvPr id="962" name="Google Shape;962;g32bda994deb_0_149"/>
          <p:cNvPicPr preferRelativeResize="0"/>
          <p:nvPr/>
        </p:nvPicPr>
        <p:blipFill>
          <a:blip r:embed="rId17">
            <a:alphaModFix/>
          </a:blip>
          <a:stretch>
            <a:fillRect/>
          </a:stretch>
        </p:blipFill>
        <p:spPr>
          <a:xfrm>
            <a:off x="11425275" y="3064538"/>
            <a:ext cx="5206468" cy="3649900"/>
          </a:xfrm>
          <a:prstGeom prst="rect">
            <a:avLst/>
          </a:prstGeom>
          <a:noFill/>
          <a:ln>
            <a:noFill/>
          </a:ln>
        </p:spPr>
      </p:pic>
      <p:pic>
        <p:nvPicPr>
          <p:cNvPr id="963" name="Google Shape;963;g32bda994deb_0_149"/>
          <p:cNvPicPr preferRelativeResize="0"/>
          <p:nvPr/>
        </p:nvPicPr>
        <p:blipFill>
          <a:blip r:embed="rId18">
            <a:alphaModFix/>
          </a:blip>
          <a:stretch>
            <a:fillRect/>
          </a:stretch>
        </p:blipFill>
        <p:spPr>
          <a:xfrm>
            <a:off x="2822500" y="6645213"/>
            <a:ext cx="3393705" cy="588575"/>
          </a:xfrm>
          <a:prstGeom prst="rect">
            <a:avLst/>
          </a:prstGeom>
          <a:noFill/>
          <a:ln>
            <a:noFill/>
          </a:ln>
        </p:spPr>
      </p:pic>
      <p:pic>
        <p:nvPicPr>
          <p:cNvPr id="964" name="Google Shape;964;g32bda994deb_0_149"/>
          <p:cNvPicPr preferRelativeResize="0"/>
          <p:nvPr/>
        </p:nvPicPr>
        <p:blipFill>
          <a:blip r:embed="rId19">
            <a:alphaModFix/>
          </a:blip>
          <a:stretch>
            <a:fillRect/>
          </a:stretch>
        </p:blipFill>
        <p:spPr>
          <a:xfrm>
            <a:off x="7847915" y="6714438"/>
            <a:ext cx="3086100" cy="633332"/>
          </a:xfrm>
          <a:prstGeom prst="rect">
            <a:avLst/>
          </a:prstGeom>
          <a:noFill/>
          <a:ln>
            <a:noFill/>
          </a:ln>
        </p:spPr>
      </p:pic>
      <p:pic>
        <p:nvPicPr>
          <p:cNvPr id="965" name="Google Shape;965;g32bda994deb_0_149"/>
          <p:cNvPicPr preferRelativeResize="0"/>
          <p:nvPr/>
        </p:nvPicPr>
        <p:blipFill>
          <a:blip r:embed="rId20">
            <a:alphaModFix/>
          </a:blip>
          <a:stretch>
            <a:fillRect/>
          </a:stretch>
        </p:blipFill>
        <p:spPr>
          <a:xfrm>
            <a:off x="12839699" y="6668900"/>
            <a:ext cx="3086100" cy="541229"/>
          </a:xfrm>
          <a:prstGeom prst="rect">
            <a:avLst/>
          </a:prstGeom>
          <a:noFill/>
          <a:ln>
            <a:noFill/>
          </a:ln>
        </p:spPr>
      </p:pic>
      <p:sp>
        <p:nvSpPr>
          <p:cNvPr id="966" name="Google Shape;966;g32bda994deb_0_149"/>
          <p:cNvSpPr txBox="1"/>
          <p:nvPr/>
        </p:nvSpPr>
        <p:spPr>
          <a:xfrm>
            <a:off x="2547275" y="7587313"/>
            <a:ext cx="12995700" cy="9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3200">
                <a:solidFill>
                  <a:schemeClr val="dk1"/>
                </a:solidFill>
                <a:latin typeface="Poor Story"/>
                <a:ea typeface="Poor Story"/>
                <a:cs typeface="Poor Story"/>
                <a:sym typeface="Poor Story"/>
              </a:rPr>
              <a:t>기온과 폭력범죄, 불쾌지수(기온 + 습도 반영)와 폭력범죄 간에 어느 정도 양의 상관관계를 보임을 확인! </a:t>
            </a:r>
            <a:endParaRPr b="1" sz="3200">
              <a:solidFill>
                <a:schemeClr val="dk1"/>
              </a:solidFill>
              <a:latin typeface="Poor Story"/>
              <a:ea typeface="Poor Story"/>
              <a:cs typeface="Poor Story"/>
              <a:sym typeface="Poor Stor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970" name="Shape 970"/>
        <p:cNvGrpSpPr/>
        <p:nvPr/>
      </p:nvGrpSpPr>
      <p:grpSpPr>
        <a:xfrm>
          <a:off x="0" y="0"/>
          <a:ext cx="0" cy="0"/>
          <a:chOff x="0" y="0"/>
          <a:chExt cx="0" cy="0"/>
        </a:xfrm>
      </p:grpSpPr>
      <p:pic>
        <p:nvPicPr>
          <p:cNvPr id="971" name="Google Shape;971;g32f4002da5e_0_16"/>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972" name="Google Shape;972;g32f4002da5e_0_16"/>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973" name="Google Shape;973;g32f4002da5e_0_16"/>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974" name="Google Shape;974;g32f4002da5e_0_16"/>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975" name="Google Shape;975;g32f4002da5e_0_16"/>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976" name="Google Shape;976;g32f4002da5e_0_16"/>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977" name="Google Shape;977;g32f4002da5e_0_16"/>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978" name="Google Shape;978;g32f4002da5e_0_16"/>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979" name="Google Shape;979;g32f4002da5e_0_16"/>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980" name="Google Shape;980;g32f4002da5e_0_16"/>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981" name="Google Shape;981;g32f4002da5e_0_16"/>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요점 정리 및 결론</a:t>
            </a:r>
            <a:endParaRPr>
              <a:latin typeface="Poor Story"/>
              <a:ea typeface="Poor Story"/>
              <a:cs typeface="Poor Story"/>
              <a:sym typeface="Poor Story"/>
            </a:endParaRPr>
          </a:p>
        </p:txBody>
      </p:sp>
      <p:sp>
        <p:nvSpPr>
          <p:cNvPr id="982" name="Google Shape;982;g32f4002da5e_0_16"/>
          <p:cNvSpPr txBox="1"/>
          <p:nvPr/>
        </p:nvSpPr>
        <p:spPr>
          <a:xfrm>
            <a:off x="2013775" y="2348550"/>
            <a:ext cx="14228400" cy="6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3200">
                <a:solidFill>
                  <a:srgbClr val="0000FF"/>
                </a:solidFill>
                <a:latin typeface="Poor Story"/>
                <a:ea typeface="Poor Story"/>
                <a:cs typeface="Poor Story"/>
                <a:sym typeface="Poor Story"/>
              </a:rPr>
              <a:t> </a:t>
            </a:r>
            <a:r>
              <a:rPr lang="ko-KR" sz="3200">
                <a:solidFill>
                  <a:srgbClr val="6AA84F"/>
                </a:solidFill>
                <a:latin typeface="Jua"/>
                <a:ea typeface="Jua"/>
                <a:cs typeface="Jua"/>
                <a:sym typeface="Jua"/>
              </a:rPr>
              <a:t>[기후</a:t>
            </a:r>
            <a:r>
              <a:rPr lang="ko-KR" sz="3200">
                <a:solidFill>
                  <a:srgbClr val="6AA84F"/>
                </a:solidFill>
                <a:latin typeface="Jua"/>
                <a:ea typeface="Jua"/>
                <a:cs typeface="Jua"/>
                <a:sym typeface="Jua"/>
              </a:rPr>
              <a:t>와 건강</a:t>
            </a:r>
            <a:r>
              <a:rPr lang="ko-KR" sz="3200">
                <a:solidFill>
                  <a:srgbClr val="6AA84F"/>
                </a:solidFill>
                <a:latin typeface="Jua"/>
                <a:ea typeface="Jua"/>
                <a:cs typeface="Jua"/>
                <a:sym typeface="Jua"/>
              </a:rPr>
              <a:t> 분석 파트 (</a:t>
            </a:r>
            <a:r>
              <a:rPr lang="ko-KR" sz="3200">
                <a:solidFill>
                  <a:srgbClr val="6AA84F"/>
                </a:solidFill>
                <a:latin typeface="Jua"/>
                <a:ea typeface="Jua"/>
                <a:cs typeface="Jua"/>
                <a:sym typeface="Jua"/>
              </a:rPr>
              <a:t>김은성</a:t>
            </a:r>
            <a:r>
              <a:rPr lang="ko-KR" sz="3200">
                <a:solidFill>
                  <a:srgbClr val="6AA84F"/>
                </a:solidFill>
                <a:latin typeface="Jua"/>
                <a:ea typeface="Jua"/>
                <a:cs typeface="Jua"/>
                <a:sym typeface="Jua"/>
              </a:rPr>
              <a:t>) ]</a:t>
            </a:r>
            <a:endParaRPr sz="3200">
              <a:solidFill>
                <a:srgbClr val="6AA84F"/>
              </a:solidFill>
              <a:latin typeface="Jua"/>
              <a:ea typeface="Jua"/>
              <a:cs typeface="Jua"/>
              <a:sym typeface="Jua"/>
            </a:endParaRPr>
          </a:p>
          <a:p>
            <a:pPr indent="-431800" lvl="0" marL="457200" rtl="0" algn="l">
              <a:spcBef>
                <a:spcPts val="0"/>
              </a:spcBef>
              <a:spcAft>
                <a:spcPts val="0"/>
              </a:spcAft>
              <a:buClr>
                <a:schemeClr val="dk1"/>
              </a:buClr>
              <a:buSzPts val="3200"/>
              <a:buFont typeface="Jua"/>
              <a:buAutoNum type="arabicPeriod"/>
            </a:pPr>
            <a:r>
              <a:rPr lang="ko-KR" sz="3200">
                <a:solidFill>
                  <a:schemeClr val="dk1"/>
                </a:solidFill>
                <a:latin typeface="Jua"/>
                <a:ea typeface="Jua"/>
                <a:cs typeface="Jua"/>
                <a:sym typeface="Jua"/>
              </a:rPr>
              <a:t>아토피, 비염, 천식, 인플루엔자, 식중독 데이터와 [ (1) 평균기온, (2) 폭염, (3) 습도, (4) 미세먼지 ] 데이터의 상관관계를 분석해본 결과는 다음과 같다.</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431800" lvl="0" marL="457200" rtl="0" algn="l">
              <a:spcBef>
                <a:spcPts val="0"/>
              </a:spcBef>
              <a:spcAft>
                <a:spcPts val="0"/>
              </a:spcAft>
              <a:buClr>
                <a:schemeClr val="dk1"/>
              </a:buClr>
              <a:buSzPts val="3200"/>
              <a:buFont typeface="Jua"/>
              <a:buAutoNum type="arabicPeriod"/>
            </a:pPr>
            <a:r>
              <a:rPr lang="ko-KR" sz="3200">
                <a:solidFill>
                  <a:schemeClr val="dk1"/>
                </a:solidFill>
                <a:latin typeface="Jua"/>
                <a:ea typeface="Jua"/>
                <a:cs typeface="Jua"/>
                <a:sym typeface="Jua"/>
              </a:rPr>
              <a:t>추가적으로 분석한 미세먼지 농도와 천식 진료 건수는 2010~2023년까지 동일한 감소 추세를 보였다. 전체적으로 미세먼지가 줄어드니 자연스레 천식 진료건수도 감소하는 경향이 있었다.</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Poor Story"/>
              <a:ea typeface="Poor Story"/>
              <a:cs typeface="Poor Story"/>
              <a:sym typeface="Poor Story"/>
            </a:endParaRPr>
          </a:p>
          <a:p>
            <a:pPr indent="0" lvl="0" marL="0" rtl="0" algn="l">
              <a:lnSpc>
                <a:spcPct val="104580"/>
              </a:lnSpc>
              <a:spcBef>
                <a:spcPts val="0"/>
              </a:spcBef>
              <a:spcAft>
                <a:spcPts val="0"/>
              </a:spcAft>
              <a:buNone/>
            </a:pPr>
            <a:r>
              <a:t/>
            </a:r>
            <a:endParaRPr sz="32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lnSpc>
                <a:spcPct val="104580"/>
              </a:lnSpc>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sz="3200">
              <a:solidFill>
                <a:schemeClr val="dk1"/>
              </a:solidFill>
              <a:latin typeface="Poor Story"/>
              <a:ea typeface="Poor Story"/>
              <a:cs typeface="Poor Story"/>
              <a:sym typeface="Poor Story"/>
            </a:endParaRPr>
          </a:p>
        </p:txBody>
      </p:sp>
      <p:pic>
        <p:nvPicPr>
          <p:cNvPr id="983" name="Google Shape;983;g32f4002da5e_0_16"/>
          <p:cNvPicPr preferRelativeResize="0"/>
          <p:nvPr/>
        </p:nvPicPr>
        <p:blipFill>
          <a:blip r:embed="rId12">
            <a:alphaModFix/>
          </a:blip>
          <a:stretch>
            <a:fillRect/>
          </a:stretch>
        </p:blipFill>
        <p:spPr>
          <a:xfrm>
            <a:off x="7734450" y="5380851"/>
            <a:ext cx="4029075" cy="1358900"/>
          </a:xfrm>
          <a:prstGeom prst="rect">
            <a:avLst/>
          </a:prstGeom>
          <a:noFill/>
          <a:ln>
            <a:noFill/>
          </a:ln>
        </p:spPr>
      </p:pic>
      <p:pic>
        <p:nvPicPr>
          <p:cNvPr id="984" name="Google Shape;984;g32f4002da5e_0_16"/>
          <p:cNvPicPr preferRelativeResize="0"/>
          <p:nvPr/>
        </p:nvPicPr>
        <p:blipFill>
          <a:blip r:embed="rId13">
            <a:alphaModFix/>
          </a:blip>
          <a:stretch>
            <a:fillRect/>
          </a:stretch>
        </p:blipFill>
        <p:spPr>
          <a:xfrm>
            <a:off x="3349875" y="5422125"/>
            <a:ext cx="4010025" cy="1276350"/>
          </a:xfrm>
          <a:prstGeom prst="rect">
            <a:avLst/>
          </a:prstGeom>
          <a:noFill/>
          <a:ln>
            <a:noFill/>
          </a:ln>
        </p:spPr>
      </p:pic>
      <p:pic>
        <p:nvPicPr>
          <p:cNvPr id="985" name="Google Shape;985;g32f4002da5e_0_16"/>
          <p:cNvPicPr preferRelativeResize="0"/>
          <p:nvPr/>
        </p:nvPicPr>
        <p:blipFill>
          <a:blip r:embed="rId14">
            <a:alphaModFix/>
          </a:blip>
          <a:stretch>
            <a:fillRect/>
          </a:stretch>
        </p:blipFill>
        <p:spPr>
          <a:xfrm>
            <a:off x="7734451" y="4107150"/>
            <a:ext cx="4203700" cy="1152525"/>
          </a:xfrm>
          <a:prstGeom prst="rect">
            <a:avLst/>
          </a:prstGeom>
          <a:noFill/>
          <a:ln>
            <a:noFill/>
          </a:ln>
        </p:spPr>
      </p:pic>
      <p:pic>
        <p:nvPicPr>
          <p:cNvPr id="986" name="Google Shape;986;g32f4002da5e_0_16"/>
          <p:cNvPicPr preferRelativeResize="0"/>
          <p:nvPr/>
        </p:nvPicPr>
        <p:blipFill>
          <a:blip r:embed="rId15">
            <a:alphaModFix/>
          </a:blip>
          <a:stretch>
            <a:fillRect/>
          </a:stretch>
        </p:blipFill>
        <p:spPr>
          <a:xfrm>
            <a:off x="3349863" y="4078563"/>
            <a:ext cx="4010025" cy="1209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990" name="Shape 990"/>
        <p:cNvGrpSpPr/>
        <p:nvPr/>
      </p:nvGrpSpPr>
      <p:grpSpPr>
        <a:xfrm>
          <a:off x="0" y="0"/>
          <a:ext cx="0" cy="0"/>
          <a:chOff x="0" y="0"/>
          <a:chExt cx="0" cy="0"/>
        </a:xfrm>
      </p:grpSpPr>
      <p:pic>
        <p:nvPicPr>
          <p:cNvPr id="991" name="Google Shape;991;g32f4002da5e_0_35"/>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992" name="Google Shape;992;g32f4002da5e_0_35"/>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993" name="Google Shape;993;g32f4002da5e_0_35"/>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994" name="Google Shape;994;g32f4002da5e_0_35"/>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995" name="Google Shape;995;g32f4002da5e_0_35"/>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996" name="Google Shape;996;g32f4002da5e_0_35"/>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997" name="Google Shape;997;g32f4002da5e_0_35"/>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998" name="Google Shape;998;g32f4002da5e_0_35"/>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999" name="Google Shape;999;g32f4002da5e_0_35"/>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1000" name="Google Shape;1000;g32f4002da5e_0_35"/>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1001" name="Google Shape;1001;g32f4002da5e_0_35"/>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요점 정리 및 결론</a:t>
            </a:r>
            <a:endParaRPr>
              <a:latin typeface="Poor Story"/>
              <a:ea typeface="Poor Story"/>
              <a:cs typeface="Poor Story"/>
              <a:sym typeface="Poor Story"/>
            </a:endParaRPr>
          </a:p>
        </p:txBody>
      </p:sp>
      <p:sp>
        <p:nvSpPr>
          <p:cNvPr id="1002" name="Google Shape;1002;g32f4002da5e_0_35"/>
          <p:cNvSpPr txBox="1"/>
          <p:nvPr/>
        </p:nvSpPr>
        <p:spPr>
          <a:xfrm>
            <a:off x="2013775" y="2348550"/>
            <a:ext cx="14228400" cy="6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3200">
                <a:solidFill>
                  <a:srgbClr val="6AA84F"/>
                </a:solidFill>
                <a:latin typeface="Jua"/>
                <a:ea typeface="Jua"/>
                <a:cs typeface="Jua"/>
                <a:sym typeface="Jua"/>
              </a:rPr>
              <a:t>[기후</a:t>
            </a:r>
            <a:r>
              <a:rPr lang="ko-KR" sz="3200">
                <a:solidFill>
                  <a:srgbClr val="6AA84F"/>
                </a:solidFill>
                <a:latin typeface="Jua"/>
                <a:ea typeface="Jua"/>
                <a:cs typeface="Jua"/>
                <a:sym typeface="Jua"/>
              </a:rPr>
              <a:t>와</a:t>
            </a:r>
            <a:r>
              <a:rPr lang="ko-KR" sz="3200">
                <a:solidFill>
                  <a:srgbClr val="6AA84F"/>
                </a:solidFill>
                <a:latin typeface="Jua"/>
                <a:ea typeface="Jua"/>
                <a:cs typeface="Jua"/>
                <a:sym typeface="Jua"/>
              </a:rPr>
              <a:t> </a:t>
            </a:r>
            <a:r>
              <a:rPr lang="ko-KR" sz="3200">
                <a:solidFill>
                  <a:srgbClr val="6AA84F"/>
                </a:solidFill>
                <a:latin typeface="Jua"/>
                <a:ea typeface="Jua"/>
                <a:cs typeface="Jua"/>
                <a:sym typeface="Jua"/>
              </a:rPr>
              <a:t>범죄 </a:t>
            </a:r>
            <a:r>
              <a:rPr lang="ko-KR" sz="3200">
                <a:solidFill>
                  <a:srgbClr val="6AA84F"/>
                </a:solidFill>
                <a:latin typeface="Jua"/>
                <a:ea typeface="Jua"/>
                <a:cs typeface="Jua"/>
                <a:sym typeface="Jua"/>
              </a:rPr>
              <a:t>분석 파트 (</a:t>
            </a:r>
            <a:r>
              <a:rPr lang="ko-KR" sz="3200">
                <a:solidFill>
                  <a:srgbClr val="6AA84F"/>
                </a:solidFill>
                <a:latin typeface="Jua"/>
                <a:ea typeface="Jua"/>
                <a:cs typeface="Jua"/>
                <a:sym typeface="Jua"/>
              </a:rPr>
              <a:t>김성익</a:t>
            </a:r>
            <a:r>
              <a:rPr lang="ko-KR" sz="3200">
                <a:solidFill>
                  <a:srgbClr val="6AA84F"/>
                </a:solidFill>
                <a:latin typeface="Jua"/>
                <a:ea typeface="Jua"/>
                <a:cs typeface="Jua"/>
                <a:sym typeface="Jua"/>
              </a:rPr>
              <a:t>) ]</a:t>
            </a:r>
            <a:endParaRPr sz="3200">
              <a:solidFill>
                <a:srgbClr val="6AA84F"/>
              </a:solidFill>
              <a:latin typeface="Jua"/>
              <a:ea typeface="Jua"/>
              <a:cs typeface="Jua"/>
              <a:sym typeface="Jua"/>
            </a:endParaRPr>
          </a:p>
          <a:p>
            <a:pPr indent="-431800" lvl="0" marL="457200" rtl="0" algn="l">
              <a:spcBef>
                <a:spcPts val="0"/>
              </a:spcBef>
              <a:spcAft>
                <a:spcPts val="0"/>
              </a:spcAft>
              <a:buClr>
                <a:schemeClr val="dk1"/>
              </a:buClr>
              <a:buSzPts val="3200"/>
              <a:buFont typeface="Jua"/>
              <a:buAutoNum type="arabicPeriod"/>
            </a:pPr>
            <a:r>
              <a:rPr lang="ko-KR" sz="3200">
                <a:solidFill>
                  <a:schemeClr val="dk1"/>
                </a:solidFill>
                <a:latin typeface="Jua"/>
                <a:ea typeface="Jua"/>
                <a:cs typeface="Jua"/>
                <a:sym typeface="Jua"/>
              </a:rPr>
              <a:t>기온과 </a:t>
            </a:r>
            <a:r>
              <a:rPr lang="ko-KR" sz="3200">
                <a:solidFill>
                  <a:schemeClr val="dk1"/>
                </a:solidFill>
                <a:latin typeface="Jua"/>
                <a:ea typeface="Jua"/>
                <a:cs typeface="Jua"/>
                <a:sym typeface="Jua"/>
              </a:rPr>
              <a:t>폭력범 발생 건수</a:t>
            </a:r>
            <a:r>
              <a:rPr lang="ko-KR" sz="3200">
                <a:solidFill>
                  <a:schemeClr val="dk1"/>
                </a:solidFill>
                <a:latin typeface="Jua"/>
                <a:ea typeface="Jua"/>
                <a:cs typeface="Jua"/>
                <a:sym typeface="Jua"/>
              </a:rPr>
              <a:t>의 상관관계 분석결과, </a:t>
            </a:r>
            <a:r>
              <a:rPr lang="ko-KR" sz="3200">
                <a:solidFill>
                  <a:schemeClr val="dk1"/>
                </a:solidFill>
                <a:latin typeface="Jua"/>
                <a:ea typeface="Jua"/>
                <a:cs typeface="Jua"/>
                <a:sym typeface="Jua"/>
              </a:rPr>
              <a:t>평균 </a:t>
            </a:r>
            <a:r>
              <a:rPr lang="ko-KR" sz="3200">
                <a:solidFill>
                  <a:schemeClr val="dk1"/>
                </a:solidFill>
                <a:latin typeface="Jua"/>
                <a:ea typeface="Jua"/>
                <a:cs typeface="Jua"/>
                <a:sym typeface="Jua"/>
              </a:rPr>
              <a:t>상관계수는 0.5</a:t>
            </a:r>
            <a:r>
              <a:rPr lang="ko-KR" sz="3200">
                <a:solidFill>
                  <a:schemeClr val="dk1"/>
                </a:solidFill>
                <a:latin typeface="Jua"/>
                <a:ea typeface="Jua"/>
                <a:cs typeface="Jua"/>
                <a:sym typeface="Jua"/>
              </a:rPr>
              <a:t>였으며, 특정 년도(2013, 2015)의 상관계수가 약 0.7으로 비교적 높게 나타났다.</a:t>
            </a:r>
            <a:endParaRPr sz="3200">
              <a:solidFill>
                <a:schemeClr val="dk1"/>
              </a:solidFill>
              <a:latin typeface="Jua"/>
              <a:ea typeface="Jua"/>
              <a:cs typeface="Jua"/>
              <a:sym typeface="Jua"/>
            </a:endParaRPr>
          </a:p>
          <a:p>
            <a:pPr indent="-431800" lvl="0" marL="457200" rtl="0" algn="l">
              <a:spcBef>
                <a:spcPts val="0"/>
              </a:spcBef>
              <a:spcAft>
                <a:spcPts val="0"/>
              </a:spcAft>
              <a:buClr>
                <a:schemeClr val="dk1"/>
              </a:buClr>
              <a:buSzPts val="3200"/>
              <a:buFont typeface="Jua"/>
              <a:buAutoNum type="arabicPeriod"/>
            </a:pPr>
            <a:r>
              <a:rPr lang="ko-KR" sz="3200">
                <a:solidFill>
                  <a:schemeClr val="dk1"/>
                </a:solidFill>
                <a:latin typeface="Jua"/>
                <a:ea typeface="Jua"/>
                <a:cs typeface="Jua"/>
                <a:sym typeface="Jua"/>
              </a:rPr>
              <a:t>강수량과 폭력범 발생 건수의 상관계수는 0.2로, 둘의 상관성이 매우 낮았다.</a:t>
            </a:r>
            <a:endParaRPr sz="3200">
              <a:solidFill>
                <a:schemeClr val="dk1"/>
              </a:solidFill>
              <a:latin typeface="Jua"/>
              <a:ea typeface="Jua"/>
              <a:cs typeface="Jua"/>
              <a:sym typeface="Jua"/>
            </a:endParaRPr>
          </a:p>
          <a:p>
            <a:pPr indent="-431800" lvl="0" marL="457200" rtl="0" algn="l">
              <a:spcBef>
                <a:spcPts val="0"/>
              </a:spcBef>
              <a:spcAft>
                <a:spcPts val="0"/>
              </a:spcAft>
              <a:buClr>
                <a:schemeClr val="dk1"/>
              </a:buClr>
              <a:buSzPts val="3200"/>
              <a:buFont typeface="Jua"/>
              <a:buAutoNum type="arabicPeriod"/>
            </a:pPr>
            <a:r>
              <a:rPr lang="ko-KR" sz="3200">
                <a:solidFill>
                  <a:schemeClr val="dk1"/>
                </a:solidFill>
                <a:latin typeface="Jua"/>
                <a:ea typeface="Jua"/>
                <a:cs typeface="Jua"/>
                <a:sym typeface="Jua"/>
              </a:rPr>
              <a:t>불쾌지수와 폭력범 발생 건수의 상관관계 분석결과, 평균 상관계수가 0.5였으며, 기온과의 비교 결과와 비슷한 수준의 연관이 있는 것으로 나타났다.</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rgbClr val="0EA038"/>
              </a:solidFill>
              <a:latin typeface="Jua"/>
              <a:ea typeface="Jua"/>
              <a:cs typeface="Jua"/>
              <a:sym typeface="Jua"/>
            </a:endParaRPr>
          </a:p>
          <a:p>
            <a:pPr indent="0" lvl="0" marL="0" rtl="0" algn="l">
              <a:spcBef>
                <a:spcPts val="0"/>
              </a:spcBef>
              <a:spcAft>
                <a:spcPts val="0"/>
              </a:spcAft>
              <a:buNone/>
            </a:pPr>
            <a:r>
              <a:rPr lang="ko-KR" sz="3200">
                <a:solidFill>
                  <a:srgbClr val="0EA038"/>
                </a:solidFill>
                <a:latin typeface="Jua"/>
                <a:ea typeface="Jua"/>
                <a:cs typeface="Jua"/>
                <a:sym typeface="Jua"/>
              </a:rPr>
              <a:t>[ </a:t>
            </a:r>
            <a:r>
              <a:rPr lang="ko-KR" sz="3200">
                <a:solidFill>
                  <a:srgbClr val="0EA038"/>
                </a:solidFill>
                <a:latin typeface="Jua"/>
                <a:ea typeface="Jua"/>
                <a:cs typeface="Jua"/>
                <a:sym typeface="Jua"/>
              </a:rPr>
              <a:t>결론</a:t>
            </a:r>
            <a:r>
              <a:rPr lang="ko-KR" sz="3200">
                <a:solidFill>
                  <a:srgbClr val="0EA038"/>
                </a:solidFill>
                <a:latin typeface="Jua"/>
                <a:ea typeface="Jua"/>
                <a:cs typeface="Jua"/>
                <a:sym typeface="Jua"/>
              </a:rPr>
              <a:t> ] </a:t>
            </a:r>
            <a:endParaRPr sz="3200">
              <a:solidFill>
                <a:srgbClr val="0EA038"/>
              </a:solidFill>
              <a:latin typeface="Jua"/>
              <a:ea typeface="Jua"/>
              <a:cs typeface="Jua"/>
              <a:sym typeface="Jua"/>
            </a:endParaRPr>
          </a:p>
          <a:p>
            <a:pPr indent="0" lvl="0" marL="0" rtl="0" algn="l">
              <a:spcBef>
                <a:spcPts val="0"/>
              </a:spcBef>
              <a:spcAft>
                <a:spcPts val="0"/>
              </a:spcAft>
              <a:buNone/>
            </a:pPr>
            <a:r>
              <a:rPr lang="ko-KR" sz="3200">
                <a:solidFill>
                  <a:schemeClr val="dk1"/>
                </a:solidFill>
                <a:latin typeface="Jua"/>
                <a:ea typeface="Jua"/>
                <a:cs typeface="Jua"/>
                <a:sym typeface="Jua"/>
              </a:rPr>
              <a:t> 대부분의 분석결과에서 예상한 결과와 전혀 다른 결과가 나타났다.</a:t>
            </a:r>
            <a:endParaRPr sz="3200">
              <a:solidFill>
                <a:schemeClr val="dk1"/>
              </a:solidFill>
              <a:latin typeface="Jua"/>
              <a:ea typeface="Jua"/>
              <a:cs typeface="Jua"/>
              <a:sym typeface="Jua"/>
            </a:endParaRPr>
          </a:p>
          <a:p>
            <a:pPr indent="-431800" lvl="0" marL="457200" rtl="0" algn="l">
              <a:spcBef>
                <a:spcPts val="0"/>
              </a:spcBef>
              <a:spcAft>
                <a:spcPts val="0"/>
              </a:spcAft>
              <a:buClr>
                <a:schemeClr val="dk1"/>
              </a:buClr>
              <a:buSzPts val="3200"/>
              <a:buFont typeface="Jua"/>
              <a:buChar char="-"/>
            </a:pPr>
            <a:r>
              <a:rPr lang="ko-KR" sz="3200">
                <a:solidFill>
                  <a:schemeClr val="dk1"/>
                </a:solidFill>
                <a:latin typeface="Jua"/>
                <a:ea typeface="Jua"/>
                <a:cs typeface="Jua"/>
                <a:sym typeface="Jua"/>
              </a:rPr>
              <a:t>다른 요인들(예 : 사회적 요인, 심리적 요인)을 더욱더 고려할 필요가 있다.</a:t>
            </a:r>
            <a:endParaRPr sz="3200">
              <a:solidFill>
                <a:schemeClr val="dk1"/>
              </a:solidFill>
              <a:latin typeface="Jua"/>
              <a:ea typeface="Jua"/>
              <a:cs typeface="Jua"/>
              <a:sym typeface="Jua"/>
            </a:endParaRPr>
          </a:p>
          <a:p>
            <a:pPr indent="-431800" lvl="0" marL="457200" rtl="0" algn="l">
              <a:spcBef>
                <a:spcPts val="0"/>
              </a:spcBef>
              <a:spcAft>
                <a:spcPts val="0"/>
              </a:spcAft>
              <a:buClr>
                <a:schemeClr val="dk1"/>
              </a:buClr>
              <a:buSzPts val="3200"/>
              <a:buFont typeface="Jua"/>
              <a:buChar char="-"/>
            </a:pPr>
            <a:r>
              <a:rPr lang="ko-KR" sz="3200">
                <a:solidFill>
                  <a:schemeClr val="dk1"/>
                </a:solidFill>
                <a:latin typeface="Jua"/>
                <a:ea typeface="Jua"/>
                <a:cs typeface="Jua"/>
                <a:sym typeface="Jua"/>
              </a:rPr>
              <a:t>모든 분석에 기온이 포함되다보니, 한국에서 가장 더운 도시로 알려진 대구 데이터를 기준으로 분석을 진행했는데, 더 넓은 지역 범위의 데이터를 분석할 필요가 있다.</a:t>
            </a:r>
            <a:endParaRPr sz="3200">
              <a:solidFill>
                <a:schemeClr val="dk1"/>
              </a:solidFill>
              <a:latin typeface="Jua"/>
              <a:ea typeface="Jua"/>
              <a:cs typeface="Jua"/>
              <a:sym typeface="Jua"/>
            </a:endParaRPr>
          </a:p>
          <a:p>
            <a:pPr indent="0" lvl="0" marL="0" rtl="0" algn="l">
              <a:spcBef>
                <a:spcPts val="0"/>
              </a:spcBef>
              <a:spcAft>
                <a:spcPts val="0"/>
              </a:spcAft>
              <a:buNone/>
            </a:pPr>
            <a:r>
              <a:t/>
            </a:r>
            <a:endParaRPr sz="3200">
              <a:solidFill>
                <a:schemeClr val="dk1"/>
              </a:solidFill>
              <a:latin typeface="Poor Story"/>
              <a:ea typeface="Poor Story"/>
              <a:cs typeface="Poor Story"/>
              <a:sym typeface="Poor Story"/>
            </a:endParaRPr>
          </a:p>
          <a:p>
            <a:pPr indent="0" lvl="0" marL="0" rtl="0" algn="l">
              <a:lnSpc>
                <a:spcPct val="104580"/>
              </a:lnSpc>
              <a:spcBef>
                <a:spcPts val="0"/>
              </a:spcBef>
              <a:spcAft>
                <a:spcPts val="0"/>
              </a:spcAft>
              <a:buNone/>
            </a:pPr>
            <a:r>
              <a:t/>
            </a:r>
            <a:endParaRPr sz="32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lnSpc>
                <a:spcPct val="104580"/>
              </a:lnSpc>
              <a:spcBef>
                <a:spcPts val="0"/>
              </a:spcBef>
              <a:spcAft>
                <a:spcPts val="0"/>
              </a:spcAft>
              <a:buNone/>
            </a:pPr>
            <a:r>
              <a:t/>
            </a:r>
            <a:endParaRPr b="1" sz="3500">
              <a:solidFill>
                <a:schemeClr val="dk1"/>
              </a:solidFill>
              <a:latin typeface="Poor Story"/>
              <a:ea typeface="Poor Story"/>
              <a:cs typeface="Poor Story"/>
              <a:sym typeface="Poor Story"/>
            </a:endParaRPr>
          </a:p>
          <a:p>
            <a:pPr indent="0" lvl="0" marL="0" rtl="0" algn="l">
              <a:spcBef>
                <a:spcPts val="0"/>
              </a:spcBef>
              <a:spcAft>
                <a:spcPts val="0"/>
              </a:spcAft>
              <a:buNone/>
            </a:pPr>
            <a:r>
              <a:t/>
            </a:r>
            <a:endParaRPr sz="3200">
              <a:solidFill>
                <a:schemeClr val="dk1"/>
              </a:solidFill>
              <a:latin typeface="Poor Story"/>
              <a:ea typeface="Poor Story"/>
              <a:cs typeface="Poor Story"/>
              <a:sym typeface="Poor Stor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006" name="Shape 1006"/>
        <p:cNvGrpSpPr/>
        <p:nvPr/>
      </p:nvGrpSpPr>
      <p:grpSpPr>
        <a:xfrm>
          <a:off x="0" y="0"/>
          <a:ext cx="0" cy="0"/>
          <a:chOff x="0" y="0"/>
          <a:chExt cx="0" cy="0"/>
        </a:xfrm>
      </p:grpSpPr>
      <p:pic>
        <p:nvPicPr>
          <p:cNvPr id="1007" name="Google Shape;1007;g32bda994deb_1_271"/>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1008" name="Google Shape;1008;g32bda994deb_1_271"/>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1009" name="Google Shape;1009;g32bda994deb_1_271"/>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1010" name="Google Shape;1010;g32bda994deb_1_271"/>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1011" name="Google Shape;1011;g32bda994deb_1_271"/>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1012" name="Google Shape;1012;g32bda994deb_1_271"/>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1013" name="Google Shape;1013;g32bda994deb_1_271"/>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1014" name="Google Shape;1014;g32bda994deb_1_271"/>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1015" name="Google Shape;1015;g32bda994deb_1_271"/>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1016" name="Google Shape;1016;g32bda994deb_1_271"/>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1017" name="Google Shape;1017;g32bda994deb_1_271"/>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마무리하며…</a:t>
            </a:r>
            <a:endParaRPr>
              <a:latin typeface="Poor Story"/>
              <a:ea typeface="Poor Story"/>
              <a:cs typeface="Poor Story"/>
              <a:sym typeface="Poor Story"/>
            </a:endParaRPr>
          </a:p>
        </p:txBody>
      </p:sp>
      <p:pic>
        <p:nvPicPr>
          <p:cNvPr id="1018" name="Google Shape;1018;g32bda994deb_1_271"/>
          <p:cNvPicPr preferRelativeResize="0"/>
          <p:nvPr/>
        </p:nvPicPr>
        <p:blipFill>
          <a:blip r:embed="rId12">
            <a:alphaModFix/>
          </a:blip>
          <a:stretch>
            <a:fillRect/>
          </a:stretch>
        </p:blipFill>
        <p:spPr>
          <a:xfrm>
            <a:off x="1863613" y="1921013"/>
            <a:ext cx="7648575" cy="5810250"/>
          </a:xfrm>
          <a:prstGeom prst="rect">
            <a:avLst/>
          </a:prstGeom>
          <a:noFill/>
          <a:ln>
            <a:noFill/>
          </a:ln>
        </p:spPr>
      </p:pic>
      <p:pic>
        <p:nvPicPr>
          <p:cNvPr id="1019" name="Google Shape;1019;g32bda994deb_1_271"/>
          <p:cNvPicPr preferRelativeResize="0"/>
          <p:nvPr/>
        </p:nvPicPr>
        <p:blipFill>
          <a:blip r:embed="rId13">
            <a:alphaModFix/>
          </a:blip>
          <a:stretch>
            <a:fillRect/>
          </a:stretch>
        </p:blipFill>
        <p:spPr>
          <a:xfrm>
            <a:off x="7526763" y="4312788"/>
            <a:ext cx="8543925" cy="4581525"/>
          </a:xfrm>
          <a:prstGeom prst="rect">
            <a:avLst/>
          </a:prstGeom>
          <a:noFill/>
          <a:ln>
            <a:noFill/>
          </a:ln>
        </p:spPr>
      </p:pic>
      <p:pic>
        <p:nvPicPr>
          <p:cNvPr id="1020" name="Google Shape;1020;g32bda994deb_1_271"/>
          <p:cNvPicPr preferRelativeResize="0"/>
          <p:nvPr/>
        </p:nvPicPr>
        <p:blipFill>
          <a:blip r:embed="rId14">
            <a:alphaModFix/>
          </a:blip>
          <a:stretch>
            <a:fillRect/>
          </a:stretch>
        </p:blipFill>
        <p:spPr>
          <a:xfrm>
            <a:off x="9770525" y="2315423"/>
            <a:ext cx="7008450" cy="1566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024" name="Shape 1024"/>
        <p:cNvGrpSpPr/>
        <p:nvPr/>
      </p:nvGrpSpPr>
      <p:grpSpPr>
        <a:xfrm>
          <a:off x="0" y="0"/>
          <a:ext cx="0" cy="0"/>
          <a:chOff x="0" y="0"/>
          <a:chExt cx="0" cy="0"/>
        </a:xfrm>
      </p:grpSpPr>
      <p:pic>
        <p:nvPicPr>
          <p:cNvPr id="1025" name="Google Shape;1025;g32cc2e609aa_1_5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1026" name="Google Shape;1026;g32cc2e609aa_1_54"/>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1027" name="Google Shape;1027;g32cc2e609aa_1_5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1028" name="Google Shape;1028;g32cc2e609aa_1_5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1029" name="Google Shape;1029;g32cc2e609aa_1_5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1030" name="Google Shape;1030;g32cc2e609aa_1_5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1031" name="Google Shape;1031;g32cc2e609aa_1_54"/>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1032" name="Google Shape;1032;g32cc2e609aa_1_54"/>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1033" name="Google Shape;1033;g32cc2e609aa_1_54"/>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1034" name="Google Shape;1034;g32cc2e609aa_1_54"/>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1035" name="Google Shape;1035;g32cc2e609aa_1_5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활용한 데이터</a:t>
            </a:r>
            <a:endParaRPr>
              <a:latin typeface="Poor Story"/>
              <a:ea typeface="Poor Story"/>
              <a:cs typeface="Poor Story"/>
              <a:sym typeface="Poor Story"/>
            </a:endParaRPr>
          </a:p>
        </p:txBody>
      </p:sp>
      <p:sp>
        <p:nvSpPr>
          <p:cNvPr id="1036" name="Google Shape;1036;g32cc2e609aa_1_54"/>
          <p:cNvSpPr txBox="1"/>
          <p:nvPr/>
        </p:nvSpPr>
        <p:spPr>
          <a:xfrm>
            <a:off x="2133600" y="2150403"/>
            <a:ext cx="13709700" cy="7460700"/>
          </a:xfrm>
          <a:prstGeom prst="rect">
            <a:avLst/>
          </a:prstGeom>
          <a:noFill/>
          <a:ln>
            <a:noFill/>
          </a:ln>
        </p:spPr>
        <p:txBody>
          <a:bodyPr anchorCtr="0" anchor="t" bIns="0" lIns="0" spcFirstLastPara="1" rIns="0" wrap="square" tIns="0">
            <a:noAutofit/>
          </a:bodyPr>
          <a:lstStyle/>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2024 대구시 평균 온도 </a:t>
            </a:r>
            <a:endParaRPr b="1">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2024 대구시 폭염 지수</a:t>
            </a:r>
            <a:endParaRPr b="1">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2022 대구시 강수량 지수</a:t>
            </a:r>
            <a:endParaRPr b="1">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2022 대구시 상대습도평균 지수</a:t>
            </a:r>
            <a:endParaRPr b="1" sz="2700">
              <a:solidFill>
                <a:srgbClr val="231F20"/>
              </a:solidFill>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2024 </a:t>
            </a:r>
            <a:r>
              <a:rPr b="1" lang="ko-KR" sz="2700">
                <a:solidFill>
                  <a:srgbClr val="231F20"/>
                </a:solidFill>
                <a:latin typeface="Poor Story"/>
                <a:ea typeface="Poor Story"/>
                <a:cs typeface="Poor Story"/>
                <a:sym typeface="Poor Story"/>
              </a:rPr>
              <a:t>지출목적별_소비자물가지수_품목포함</a:t>
            </a:r>
            <a:endParaRPr b="1" sz="2700">
              <a:solidFill>
                <a:srgbClr val="231F20"/>
              </a:solidFill>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1807 ~ 2016 해수면_높이_변화</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2010.01 ~ 2024.06 대구 일산화탄소_월별_도시별_ 대기오염도</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2010.01 ~ 2024.06 대구 이산화질소_월별_도시별_ 대기오염도</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2010.01 ~ 2024.06 대구 오존_월별_도시별_ 대기오염도</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2010.01 ~ 2024.06 대구 아황산가스_월별_도시별_ 대기오염도</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chemeClr val="dk1"/>
                </a:solidFill>
                <a:latin typeface="Poor Story"/>
                <a:ea typeface="Poor Story"/>
                <a:cs typeface="Poor Story"/>
                <a:sym typeface="Poor Story"/>
              </a:rPr>
              <a:t>2010 ~ 2023 미세먼지(PM10)_월별_도시별_대기오염도</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chemeClr val="dk1"/>
                </a:solidFill>
                <a:latin typeface="Poor Story"/>
                <a:ea typeface="Poor Story"/>
                <a:cs typeface="Poor Story"/>
                <a:sym typeface="Poor Story"/>
              </a:rPr>
              <a:t>2006 ~ 2023 국민건강보험공단_감염성질환(인플루엔자) 의료이용정보</a:t>
            </a:r>
            <a:endParaRPr b="1" sz="2700">
              <a:solidFill>
                <a:schemeClr val="dk1"/>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chemeClr val="dk1"/>
                </a:solidFill>
                <a:latin typeface="Poor Story"/>
                <a:ea typeface="Poor Story"/>
                <a:cs typeface="Poor Story"/>
                <a:sym typeface="Poor Story"/>
              </a:rPr>
              <a:t>2006 ~ 2023 국민건강보험공단_환경성질환(아토피, 비염, 천식) 의료이용정보</a:t>
            </a:r>
            <a:endParaRPr b="1" sz="2700">
              <a:solidFill>
                <a:schemeClr val="dk1"/>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chemeClr val="dk1"/>
                </a:solidFill>
                <a:latin typeface="Poor Story"/>
                <a:ea typeface="Poor Story"/>
                <a:cs typeface="Poor Story"/>
                <a:sym typeface="Poor Story"/>
              </a:rPr>
              <a:t>2006 ~ 2023 지역별_연도별_식중독_통계</a:t>
            </a:r>
            <a:endParaRPr b="1" sz="2700">
              <a:solidFill>
                <a:srgbClr val="231F20"/>
              </a:solidFill>
              <a:latin typeface="Poor Story"/>
              <a:ea typeface="Poor Story"/>
              <a:cs typeface="Poor Story"/>
              <a:sym typeface="Poor Story"/>
            </a:endParaRPr>
          </a:p>
          <a:p>
            <a:pPr indent="-342900" lvl="0" marL="342900" marR="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2018 대구시 범죄발생 및 검거 데이터</a:t>
            </a:r>
            <a:endParaRPr b="1" sz="2700">
              <a:solidFill>
                <a:srgbClr val="231F20"/>
              </a:solidFill>
              <a:latin typeface="Poor Story"/>
              <a:ea typeface="Poor Story"/>
              <a:cs typeface="Poor Story"/>
              <a:sym typeface="Poor Story"/>
            </a:endParaRPr>
          </a:p>
          <a:p>
            <a:pPr indent="-400050" lvl="0" marL="457200" rtl="0" algn="l">
              <a:lnSpc>
                <a:spcPct val="104580"/>
              </a:lnSpc>
              <a:spcBef>
                <a:spcPts val="0"/>
              </a:spcBef>
              <a:spcAft>
                <a:spcPts val="0"/>
              </a:spcAft>
              <a:buClr>
                <a:srgbClr val="231F20"/>
              </a:buClr>
              <a:buSzPts val="2700"/>
              <a:buFont typeface="Poor Story"/>
              <a:buAutoNum type="arabicPeriod"/>
            </a:pPr>
            <a:r>
              <a:rPr b="1" lang="ko-KR" sz="2700">
                <a:solidFill>
                  <a:srgbClr val="231F20"/>
                </a:solidFill>
                <a:latin typeface="Poor Story"/>
                <a:ea typeface="Poor Story"/>
                <a:cs typeface="Poor Story"/>
                <a:sym typeface="Poor Story"/>
              </a:rPr>
              <a:t>2006 ~ 2018 대구시 평균 기온 / 강수량 데이터 -&gt; 불쾌지수 데이터 생성</a:t>
            </a:r>
            <a:endParaRPr b="1" sz="2700">
              <a:solidFill>
                <a:schemeClr val="dk1"/>
              </a:solidFill>
              <a:latin typeface="Poor Story"/>
              <a:ea typeface="Poor Story"/>
              <a:cs typeface="Poor Story"/>
              <a:sym typeface="Poor Story"/>
            </a:endParaRPr>
          </a:p>
          <a:p>
            <a:pPr indent="0" lvl="0" marL="457200" rtl="0" algn="l">
              <a:lnSpc>
                <a:spcPct val="104580"/>
              </a:lnSpc>
              <a:spcBef>
                <a:spcPts val="0"/>
              </a:spcBef>
              <a:spcAft>
                <a:spcPts val="0"/>
              </a:spcAft>
              <a:buNone/>
            </a:pPr>
            <a:r>
              <a:t/>
            </a:r>
            <a:endParaRPr b="1" sz="2700">
              <a:solidFill>
                <a:srgbClr val="231F20"/>
              </a:solidFill>
              <a:latin typeface="Poor Story"/>
              <a:ea typeface="Poor Story"/>
              <a:cs typeface="Poor Story"/>
              <a:sym typeface="Poor Stor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040" name="Shape 1040"/>
        <p:cNvGrpSpPr/>
        <p:nvPr/>
      </p:nvGrpSpPr>
      <p:grpSpPr>
        <a:xfrm>
          <a:off x="0" y="0"/>
          <a:ext cx="0" cy="0"/>
          <a:chOff x="0" y="0"/>
          <a:chExt cx="0" cy="0"/>
        </a:xfrm>
      </p:grpSpPr>
      <p:pic>
        <p:nvPicPr>
          <p:cNvPr id="1041" name="Google Shape;1041;g32bda994deb_5_54"/>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1042" name="Google Shape;1042;g32bda994deb_5_54"/>
          <p:cNvPicPr preferRelativeResize="0"/>
          <p:nvPr/>
        </p:nvPicPr>
        <p:blipFill rotWithShape="1">
          <a:blip r:embed="rId4">
            <a:alphaModFix/>
          </a:blip>
          <a:srcRect b="0" l="0" r="0" t="0"/>
          <a:stretch/>
        </p:blipFill>
        <p:spPr>
          <a:xfrm>
            <a:off x="1257300" y="1219200"/>
            <a:ext cx="15786100" cy="8293100"/>
          </a:xfrm>
          <a:prstGeom prst="rect">
            <a:avLst/>
          </a:prstGeom>
          <a:noFill/>
          <a:ln>
            <a:noFill/>
          </a:ln>
          <a:effectLst>
            <a:outerShdw dir="2700000" dist="127546">
              <a:srgbClr val="000000">
                <a:alpha val="14900"/>
              </a:srgbClr>
            </a:outerShdw>
          </a:effectLst>
        </p:spPr>
      </p:pic>
      <p:pic>
        <p:nvPicPr>
          <p:cNvPr id="1043" name="Google Shape;1043;g32bda994deb_5_54"/>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1044" name="Google Shape;1044;g32bda994deb_5_54"/>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1045" name="Google Shape;1045;g32bda994deb_5_54"/>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1046" name="Google Shape;1046;g32bda994deb_5_54"/>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1047" name="Google Shape;1047;g32bda994deb_5_54"/>
          <p:cNvPicPr preferRelativeResize="0"/>
          <p:nvPr/>
        </p:nvPicPr>
        <p:blipFill rotWithShape="1">
          <a:blip r:embed="rId8">
            <a:alphaModFix/>
          </a:blip>
          <a:srcRect b="0" l="0" r="0" t="0"/>
          <a:stretch/>
        </p:blipFill>
        <p:spPr>
          <a:xfrm>
            <a:off x="1663700" y="2171700"/>
            <a:ext cx="14884398" cy="6858000"/>
          </a:xfrm>
          <a:prstGeom prst="rect">
            <a:avLst/>
          </a:prstGeom>
          <a:noFill/>
          <a:ln>
            <a:noFill/>
          </a:ln>
        </p:spPr>
      </p:pic>
      <p:pic>
        <p:nvPicPr>
          <p:cNvPr id="1048" name="Google Shape;1048;g32bda994deb_5_54"/>
          <p:cNvPicPr preferRelativeResize="0"/>
          <p:nvPr/>
        </p:nvPicPr>
        <p:blipFill rotWithShape="1">
          <a:blip r:embed="rId9">
            <a:alphaModFix/>
          </a:blip>
          <a:srcRect b="0" l="0" r="0" t="0"/>
          <a:stretch/>
        </p:blipFill>
        <p:spPr>
          <a:xfrm>
            <a:off x="15176500" y="8064500"/>
            <a:ext cx="4203700" cy="2959100"/>
          </a:xfrm>
          <a:prstGeom prst="rect">
            <a:avLst/>
          </a:prstGeom>
          <a:noFill/>
          <a:ln>
            <a:noFill/>
          </a:ln>
        </p:spPr>
      </p:pic>
      <p:pic>
        <p:nvPicPr>
          <p:cNvPr id="1049" name="Google Shape;1049;g32bda994deb_5_54"/>
          <p:cNvPicPr preferRelativeResize="0"/>
          <p:nvPr/>
        </p:nvPicPr>
        <p:blipFill rotWithShape="1">
          <a:blip r:embed="rId10">
            <a:alphaModFix/>
          </a:blip>
          <a:srcRect b="0" l="0" r="0" t="0"/>
          <a:stretch/>
        </p:blipFill>
        <p:spPr>
          <a:xfrm rot="-1200000">
            <a:off x="254000" y="8051800"/>
            <a:ext cx="1905000" cy="1968500"/>
          </a:xfrm>
          <a:prstGeom prst="rect">
            <a:avLst/>
          </a:prstGeom>
          <a:noFill/>
          <a:ln>
            <a:noFill/>
          </a:ln>
        </p:spPr>
      </p:pic>
      <p:pic>
        <p:nvPicPr>
          <p:cNvPr id="1050" name="Google Shape;1050;g32bda994deb_5_54"/>
          <p:cNvPicPr preferRelativeResize="0"/>
          <p:nvPr/>
        </p:nvPicPr>
        <p:blipFill rotWithShape="1">
          <a:blip r:embed="rId11">
            <a:alphaModFix/>
          </a:blip>
          <a:srcRect b="0" l="0" r="0" t="0"/>
          <a:stretch/>
        </p:blipFill>
        <p:spPr>
          <a:xfrm rot="660000">
            <a:off x="12369800" y="571500"/>
            <a:ext cx="965200" cy="1231900"/>
          </a:xfrm>
          <a:prstGeom prst="rect">
            <a:avLst/>
          </a:prstGeom>
          <a:noFill/>
          <a:ln>
            <a:noFill/>
          </a:ln>
        </p:spPr>
      </p:pic>
      <p:sp>
        <p:nvSpPr>
          <p:cNvPr id="1051" name="Google Shape;1051;g32bda994deb_5_54"/>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데이터 출처</a:t>
            </a:r>
            <a:endParaRPr>
              <a:latin typeface="Poor Story"/>
              <a:ea typeface="Poor Story"/>
              <a:cs typeface="Poor Story"/>
              <a:sym typeface="Poor Story"/>
            </a:endParaRPr>
          </a:p>
        </p:txBody>
      </p:sp>
      <p:sp>
        <p:nvSpPr>
          <p:cNvPr id="1052" name="Google Shape;1052;g32bda994deb_5_54"/>
          <p:cNvSpPr txBox="1"/>
          <p:nvPr/>
        </p:nvSpPr>
        <p:spPr>
          <a:xfrm>
            <a:off x="2133600" y="2501900"/>
            <a:ext cx="13709700" cy="59862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t/>
            </a:r>
            <a:endParaRPr b="1" sz="2700">
              <a:solidFill>
                <a:srgbClr val="231F20"/>
              </a:solidFill>
              <a:latin typeface="Poor Story"/>
              <a:ea typeface="Poor Story"/>
              <a:cs typeface="Poor Story"/>
              <a:sym typeface="Poor Story"/>
            </a:endParaRPr>
          </a:p>
        </p:txBody>
      </p:sp>
      <p:pic>
        <p:nvPicPr>
          <p:cNvPr id="1053" name="Google Shape;1053;g32bda994deb_5_54"/>
          <p:cNvPicPr preferRelativeResize="0"/>
          <p:nvPr/>
        </p:nvPicPr>
        <p:blipFill>
          <a:blip r:embed="rId12">
            <a:alphaModFix/>
          </a:blip>
          <a:stretch>
            <a:fillRect/>
          </a:stretch>
        </p:blipFill>
        <p:spPr>
          <a:xfrm>
            <a:off x="2805113" y="2648413"/>
            <a:ext cx="3533775" cy="1266825"/>
          </a:xfrm>
          <a:prstGeom prst="rect">
            <a:avLst/>
          </a:prstGeom>
          <a:noFill/>
          <a:ln>
            <a:noFill/>
          </a:ln>
          <a:effectLst>
            <a:outerShdw dir="2700000" dist="127546">
              <a:srgbClr val="000000">
                <a:alpha val="14900"/>
              </a:srgbClr>
            </a:outerShdw>
          </a:effectLst>
        </p:spPr>
      </p:pic>
      <p:pic>
        <p:nvPicPr>
          <p:cNvPr id="1054" name="Google Shape;1054;g32bda994deb_5_54"/>
          <p:cNvPicPr preferRelativeResize="0"/>
          <p:nvPr/>
        </p:nvPicPr>
        <p:blipFill>
          <a:blip r:embed="rId13">
            <a:alphaModFix/>
          </a:blip>
          <a:stretch>
            <a:fillRect/>
          </a:stretch>
        </p:blipFill>
        <p:spPr>
          <a:xfrm>
            <a:off x="6798651" y="2717225"/>
            <a:ext cx="5211211" cy="1257300"/>
          </a:xfrm>
          <a:prstGeom prst="rect">
            <a:avLst/>
          </a:prstGeom>
          <a:noFill/>
          <a:ln>
            <a:noFill/>
          </a:ln>
          <a:effectLst>
            <a:outerShdw dir="2700000" dist="127546">
              <a:srgbClr val="000000">
                <a:alpha val="14900"/>
              </a:srgbClr>
            </a:outerShdw>
          </a:effectLst>
        </p:spPr>
      </p:pic>
      <p:pic>
        <p:nvPicPr>
          <p:cNvPr id="1055" name="Google Shape;1055;g32bda994deb_5_54"/>
          <p:cNvPicPr preferRelativeResize="0"/>
          <p:nvPr/>
        </p:nvPicPr>
        <p:blipFill>
          <a:blip r:embed="rId14">
            <a:alphaModFix/>
          </a:blip>
          <a:stretch>
            <a:fillRect/>
          </a:stretch>
        </p:blipFill>
        <p:spPr>
          <a:xfrm>
            <a:off x="10568225" y="4418951"/>
            <a:ext cx="2743200" cy="1295400"/>
          </a:xfrm>
          <a:prstGeom prst="rect">
            <a:avLst/>
          </a:prstGeom>
          <a:noFill/>
          <a:ln>
            <a:noFill/>
          </a:ln>
        </p:spPr>
      </p:pic>
      <p:pic>
        <p:nvPicPr>
          <p:cNvPr id="1056" name="Google Shape;1056;g32bda994deb_5_54"/>
          <p:cNvPicPr preferRelativeResize="0"/>
          <p:nvPr/>
        </p:nvPicPr>
        <p:blipFill>
          <a:blip r:embed="rId15">
            <a:alphaModFix/>
          </a:blip>
          <a:stretch>
            <a:fillRect/>
          </a:stretch>
        </p:blipFill>
        <p:spPr>
          <a:xfrm>
            <a:off x="2805124" y="4418950"/>
            <a:ext cx="7527964" cy="1295400"/>
          </a:xfrm>
          <a:prstGeom prst="rect">
            <a:avLst/>
          </a:prstGeom>
          <a:noFill/>
          <a:ln>
            <a:noFill/>
          </a:ln>
        </p:spPr>
      </p:pic>
      <p:pic>
        <p:nvPicPr>
          <p:cNvPr id="1057" name="Google Shape;1057;g32bda994deb_5_54"/>
          <p:cNvPicPr preferRelativeResize="0"/>
          <p:nvPr/>
        </p:nvPicPr>
        <p:blipFill>
          <a:blip r:embed="rId16">
            <a:alphaModFix/>
          </a:blip>
          <a:stretch>
            <a:fillRect/>
          </a:stretch>
        </p:blipFill>
        <p:spPr>
          <a:xfrm>
            <a:off x="12261150" y="2717225"/>
            <a:ext cx="1295400" cy="1295400"/>
          </a:xfrm>
          <a:prstGeom prst="rect">
            <a:avLst/>
          </a:prstGeom>
          <a:noFill/>
          <a:ln>
            <a:noFill/>
          </a:ln>
        </p:spPr>
      </p:pic>
      <p:pic>
        <p:nvPicPr>
          <p:cNvPr id="1058" name="Google Shape;1058;g32bda994deb_5_54"/>
          <p:cNvPicPr preferRelativeResize="0"/>
          <p:nvPr/>
        </p:nvPicPr>
        <p:blipFill>
          <a:blip r:embed="rId17">
            <a:alphaModFix/>
          </a:blip>
          <a:stretch>
            <a:fillRect/>
          </a:stretch>
        </p:blipFill>
        <p:spPr>
          <a:xfrm>
            <a:off x="2805124" y="6158775"/>
            <a:ext cx="4642275" cy="109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187" name="Shape 187"/>
        <p:cNvGrpSpPr/>
        <p:nvPr/>
      </p:nvGrpSpPr>
      <p:grpSpPr>
        <a:xfrm>
          <a:off x="0" y="0"/>
          <a:ext cx="0" cy="0"/>
          <a:chOff x="0" y="0"/>
          <a:chExt cx="0" cy="0"/>
        </a:xfrm>
      </p:grpSpPr>
      <p:pic>
        <p:nvPicPr>
          <p:cNvPr id="188" name="Google Shape;188;g32bda994deb_1_32"/>
          <p:cNvPicPr preferRelativeResize="0"/>
          <p:nvPr/>
        </p:nvPicPr>
        <p:blipFill rotWithShape="1">
          <a:blip r:embed="rId3">
            <a:alphaModFix/>
          </a:blip>
          <a:srcRect b="0" l="0" r="0" t="0"/>
          <a:stretch/>
        </p:blipFill>
        <p:spPr>
          <a:xfrm rot="-5400000">
            <a:off x="7670800" y="279400"/>
            <a:ext cx="2590800" cy="19824700"/>
          </a:xfrm>
          <a:prstGeom prst="rect">
            <a:avLst/>
          </a:prstGeom>
          <a:noFill/>
          <a:ln>
            <a:noFill/>
          </a:ln>
        </p:spPr>
      </p:pic>
      <p:pic>
        <p:nvPicPr>
          <p:cNvPr id="189" name="Google Shape;189;g32bda994deb_1_32"/>
          <p:cNvPicPr preferRelativeResize="0"/>
          <p:nvPr/>
        </p:nvPicPr>
        <p:blipFill rotWithShape="1">
          <a:blip r:embed="rId4">
            <a:alphaModFix/>
          </a:blip>
          <a:srcRect b="0" l="0" r="0" t="0"/>
          <a:stretch/>
        </p:blipFill>
        <p:spPr>
          <a:xfrm>
            <a:off x="1498600" y="2057400"/>
            <a:ext cx="15507851" cy="3843664"/>
          </a:xfrm>
          <a:prstGeom prst="rect">
            <a:avLst/>
          </a:prstGeom>
          <a:noFill/>
          <a:ln>
            <a:noFill/>
          </a:ln>
          <a:effectLst>
            <a:outerShdw dir="2700000" dist="59794">
              <a:srgbClr val="000000">
                <a:alpha val="14900"/>
              </a:srgbClr>
            </a:outerShdw>
          </a:effectLst>
        </p:spPr>
      </p:pic>
      <p:pic>
        <p:nvPicPr>
          <p:cNvPr id="190" name="Google Shape;190;g32bda994deb_1_32"/>
          <p:cNvPicPr preferRelativeResize="0"/>
          <p:nvPr/>
        </p:nvPicPr>
        <p:blipFill rotWithShape="1">
          <a:blip r:embed="rId4">
            <a:alphaModFix/>
          </a:blip>
          <a:srcRect b="0" l="0" r="0" t="0"/>
          <a:stretch/>
        </p:blipFill>
        <p:spPr>
          <a:xfrm>
            <a:off x="1498600" y="6039235"/>
            <a:ext cx="15507851" cy="3843664"/>
          </a:xfrm>
          <a:prstGeom prst="rect">
            <a:avLst/>
          </a:prstGeom>
          <a:noFill/>
          <a:ln>
            <a:noFill/>
          </a:ln>
          <a:effectLst>
            <a:outerShdw dir="2700000" dist="59794">
              <a:srgbClr val="000000">
                <a:alpha val="14900"/>
              </a:srgbClr>
            </a:outerShdw>
          </a:effectLst>
        </p:spPr>
      </p:pic>
      <p:pic>
        <p:nvPicPr>
          <p:cNvPr id="191" name="Google Shape;191;g32bda994deb_1_32"/>
          <p:cNvPicPr preferRelativeResize="0"/>
          <p:nvPr/>
        </p:nvPicPr>
        <p:blipFill rotWithShape="1">
          <a:blip r:embed="rId5">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192" name="Google Shape;192;g32bda994deb_1_32"/>
          <p:cNvPicPr preferRelativeResize="0"/>
          <p:nvPr/>
        </p:nvPicPr>
        <p:blipFill rotWithShape="1">
          <a:blip r:embed="rId6">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193" name="Google Shape;193;g32bda994deb_1_32"/>
          <p:cNvPicPr preferRelativeResize="0"/>
          <p:nvPr/>
        </p:nvPicPr>
        <p:blipFill rotWithShape="1">
          <a:blip r:embed="rId5">
            <a:alphaModFix/>
          </a:blip>
          <a:srcRect b="0" l="0" r="0" t="0"/>
          <a:stretch/>
        </p:blipFill>
        <p:spPr>
          <a:xfrm>
            <a:off x="16738600" y="1320800"/>
            <a:ext cx="1778000" cy="1257300"/>
          </a:xfrm>
          <a:prstGeom prst="rect">
            <a:avLst/>
          </a:prstGeom>
          <a:noFill/>
          <a:ln>
            <a:noFill/>
          </a:ln>
          <a:effectLst>
            <a:outerShdw dir="2700000" dist="116386">
              <a:srgbClr val="BFB48A">
                <a:alpha val="34900"/>
              </a:srgbClr>
            </a:outerShdw>
          </a:effectLst>
        </p:spPr>
      </p:pic>
      <p:pic>
        <p:nvPicPr>
          <p:cNvPr id="194" name="Google Shape;194;g32bda994deb_1_32"/>
          <p:cNvPicPr preferRelativeResize="0"/>
          <p:nvPr/>
        </p:nvPicPr>
        <p:blipFill rotWithShape="1">
          <a:blip r:embed="rId7">
            <a:alphaModFix/>
          </a:blip>
          <a:srcRect b="0" l="0" r="0" t="0"/>
          <a:stretch/>
        </p:blipFill>
        <p:spPr>
          <a:xfrm>
            <a:off x="8724900" y="6438900"/>
            <a:ext cx="685800" cy="698500"/>
          </a:xfrm>
          <a:prstGeom prst="rect">
            <a:avLst/>
          </a:prstGeom>
          <a:noFill/>
          <a:ln>
            <a:noFill/>
          </a:ln>
        </p:spPr>
      </p:pic>
      <p:pic>
        <p:nvPicPr>
          <p:cNvPr id="195" name="Google Shape;195;g32bda994deb_1_32"/>
          <p:cNvPicPr preferRelativeResize="0"/>
          <p:nvPr/>
        </p:nvPicPr>
        <p:blipFill rotWithShape="1">
          <a:blip r:embed="rId8">
            <a:alphaModFix/>
          </a:blip>
          <a:srcRect b="0" l="0" r="0" t="0"/>
          <a:stretch/>
        </p:blipFill>
        <p:spPr>
          <a:xfrm>
            <a:off x="8724900" y="7150100"/>
            <a:ext cx="7912101" cy="2260600"/>
          </a:xfrm>
          <a:prstGeom prst="rect">
            <a:avLst/>
          </a:prstGeom>
          <a:noFill/>
          <a:ln>
            <a:noFill/>
          </a:ln>
        </p:spPr>
      </p:pic>
      <p:pic>
        <p:nvPicPr>
          <p:cNvPr id="196" name="Google Shape;196;g32bda994deb_1_32"/>
          <p:cNvPicPr preferRelativeResize="0"/>
          <p:nvPr/>
        </p:nvPicPr>
        <p:blipFill rotWithShape="1">
          <a:blip r:embed="rId9">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197" name="Google Shape;197;g32bda994deb_1_32"/>
          <p:cNvPicPr preferRelativeResize="0"/>
          <p:nvPr/>
        </p:nvPicPr>
        <p:blipFill rotWithShape="1">
          <a:blip r:embed="rId10">
            <a:alphaModFix/>
          </a:blip>
          <a:srcRect b="0" l="0" r="0" t="0"/>
          <a:stretch/>
        </p:blipFill>
        <p:spPr>
          <a:xfrm rot="1320000">
            <a:off x="12255500" y="482600"/>
            <a:ext cx="1041400" cy="1295400"/>
          </a:xfrm>
          <a:prstGeom prst="rect">
            <a:avLst/>
          </a:prstGeom>
          <a:noFill/>
          <a:ln>
            <a:noFill/>
          </a:ln>
        </p:spPr>
      </p:pic>
      <p:pic>
        <p:nvPicPr>
          <p:cNvPr id="198" name="Google Shape;198;g32bda994deb_1_32"/>
          <p:cNvPicPr preferRelativeResize="0"/>
          <p:nvPr/>
        </p:nvPicPr>
        <p:blipFill rotWithShape="1">
          <a:blip r:embed="rId11">
            <a:alphaModFix/>
          </a:blip>
          <a:srcRect b="0" l="0" r="0" t="0"/>
          <a:stretch/>
        </p:blipFill>
        <p:spPr>
          <a:xfrm>
            <a:off x="2527300" y="304800"/>
            <a:ext cx="2997200" cy="2044700"/>
          </a:xfrm>
          <a:prstGeom prst="rect">
            <a:avLst/>
          </a:prstGeom>
          <a:noFill/>
          <a:ln>
            <a:noFill/>
          </a:ln>
        </p:spPr>
      </p:pic>
      <p:sp>
        <p:nvSpPr>
          <p:cNvPr id="199" name="Google Shape;199;g32bda994deb_1_32"/>
          <p:cNvSpPr txBox="1"/>
          <p:nvPr/>
        </p:nvSpPr>
        <p:spPr>
          <a:xfrm>
            <a:off x="9550400" y="6540500"/>
            <a:ext cx="5321400" cy="635100"/>
          </a:xfrm>
          <a:prstGeom prst="rect">
            <a:avLst/>
          </a:prstGeom>
          <a:noFill/>
          <a:ln>
            <a:noFill/>
          </a:ln>
        </p:spPr>
        <p:txBody>
          <a:bodyPr anchorCtr="0" anchor="t" bIns="0" lIns="0" spcFirstLastPara="1" rIns="0" wrap="square" tIns="0">
            <a:noAutofit/>
          </a:bodyPr>
          <a:lstStyle/>
          <a:p>
            <a:pPr indent="0" lvl="0" marL="0" marR="0" rtl="0" algn="l">
              <a:lnSpc>
                <a:spcPct val="116199"/>
              </a:lnSpc>
              <a:spcBef>
                <a:spcPts val="0"/>
              </a:spcBef>
              <a:spcAft>
                <a:spcPts val="0"/>
              </a:spcAft>
              <a:buNone/>
            </a:pPr>
            <a:r>
              <a:rPr lang="ko-KR" sz="3500">
                <a:solidFill>
                  <a:srgbClr val="0EA038"/>
                </a:solidFill>
                <a:latin typeface="Poor Story"/>
                <a:ea typeface="Poor Story"/>
                <a:cs typeface="Poor Story"/>
                <a:sym typeface="Poor Story"/>
              </a:rPr>
              <a:t>기온과 강수량지수</a:t>
            </a:r>
            <a:endParaRPr>
              <a:latin typeface="Poor Story"/>
              <a:ea typeface="Poor Story"/>
              <a:cs typeface="Poor Story"/>
              <a:sym typeface="Poor Story"/>
            </a:endParaRPr>
          </a:p>
        </p:txBody>
      </p:sp>
      <p:sp>
        <p:nvSpPr>
          <p:cNvPr id="200" name="Google Shape;200;g32bda994deb_1_32"/>
          <p:cNvSpPr txBox="1"/>
          <p:nvPr/>
        </p:nvSpPr>
        <p:spPr>
          <a:xfrm>
            <a:off x="5613400" y="723900"/>
            <a:ext cx="6807300" cy="10794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비  교</a:t>
            </a:r>
            <a:endParaRPr>
              <a:latin typeface="Poor Story"/>
              <a:ea typeface="Poor Story"/>
              <a:cs typeface="Poor Story"/>
              <a:sym typeface="Poor Story"/>
            </a:endParaRPr>
          </a:p>
        </p:txBody>
      </p:sp>
      <p:pic>
        <p:nvPicPr>
          <p:cNvPr id="201" name="Google Shape;201;g32bda994deb_1_32"/>
          <p:cNvPicPr preferRelativeResize="0"/>
          <p:nvPr/>
        </p:nvPicPr>
        <p:blipFill rotWithShape="1">
          <a:blip r:embed="rId7">
            <a:alphaModFix/>
          </a:blip>
          <a:srcRect b="0" l="0" r="0" t="0"/>
          <a:stretch/>
        </p:blipFill>
        <p:spPr>
          <a:xfrm>
            <a:off x="8801100" y="2525300"/>
            <a:ext cx="685800" cy="698500"/>
          </a:xfrm>
          <a:prstGeom prst="rect">
            <a:avLst/>
          </a:prstGeom>
          <a:noFill/>
          <a:ln>
            <a:noFill/>
          </a:ln>
        </p:spPr>
      </p:pic>
      <p:pic>
        <p:nvPicPr>
          <p:cNvPr id="202" name="Google Shape;202;g32bda994deb_1_32"/>
          <p:cNvPicPr preferRelativeResize="0"/>
          <p:nvPr/>
        </p:nvPicPr>
        <p:blipFill rotWithShape="1">
          <a:blip r:embed="rId8">
            <a:alphaModFix/>
          </a:blip>
          <a:srcRect b="0" l="0" r="0" t="0"/>
          <a:stretch/>
        </p:blipFill>
        <p:spPr>
          <a:xfrm>
            <a:off x="8801100" y="3236500"/>
            <a:ext cx="7912101" cy="2260600"/>
          </a:xfrm>
          <a:prstGeom prst="rect">
            <a:avLst/>
          </a:prstGeom>
          <a:noFill/>
          <a:ln>
            <a:noFill/>
          </a:ln>
        </p:spPr>
      </p:pic>
      <p:sp>
        <p:nvSpPr>
          <p:cNvPr id="203" name="Google Shape;203;g32bda994deb_1_32"/>
          <p:cNvSpPr txBox="1"/>
          <p:nvPr/>
        </p:nvSpPr>
        <p:spPr>
          <a:xfrm>
            <a:off x="9626600" y="2626900"/>
            <a:ext cx="5321400" cy="635100"/>
          </a:xfrm>
          <a:prstGeom prst="rect">
            <a:avLst/>
          </a:prstGeom>
          <a:noFill/>
          <a:ln>
            <a:noFill/>
          </a:ln>
        </p:spPr>
        <p:txBody>
          <a:bodyPr anchorCtr="0" anchor="t" bIns="0" lIns="0" spcFirstLastPara="1" rIns="0" wrap="square" tIns="0">
            <a:noAutofit/>
          </a:bodyPr>
          <a:lstStyle/>
          <a:p>
            <a:pPr indent="0" lvl="0" marL="0" marR="0" rtl="0" algn="l">
              <a:lnSpc>
                <a:spcPct val="116199"/>
              </a:lnSpc>
              <a:spcBef>
                <a:spcPts val="0"/>
              </a:spcBef>
              <a:spcAft>
                <a:spcPts val="0"/>
              </a:spcAft>
              <a:buNone/>
            </a:pPr>
            <a:r>
              <a:rPr lang="ko-KR" sz="3500">
                <a:solidFill>
                  <a:srgbClr val="0EA038"/>
                </a:solidFill>
                <a:latin typeface="Poor Story"/>
                <a:ea typeface="Poor Story"/>
                <a:cs typeface="Poor Story"/>
                <a:sym typeface="Poor Story"/>
              </a:rPr>
              <a:t>기온과 폭염지수</a:t>
            </a:r>
            <a:endParaRPr>
              <a:latin typeface="Poor Story"/>
              <a:ea typeface="Poor Story"/>
              <a:cs typeface="Poor Story"/>
              <a:sym typeface="Poor Story"/>
            </a:endParaRPr>
          </a:p>
        </p:txBody>
      </p:sp>
      <p:pic>
        <p:nvPicPr>
          <p:cNvPr id="204" name="Google Shape;204;g32bda994deb_1_32"/>
          <p:cNvPicPr preferRelativeResize="0"/>
          <p:nvPr/>
        </p:nvPicPr>
        <p:blipFill>
          <a:blip r:embed="rId12">
            <a:alphaModFix/>
          </a:blip>
          <a:stretch>
            <a:fillRect/>
          </a:stretch>
        </p:blipFill>
        <p:spPr>
          <a:xfrm>
            <a:off x="2076275" y="2425275"/>
            <a:ext cx="6435602" cy="3055574"/>
          </a:xfrm>
          <a:prstGeom prst="rect">
            <a:avLst/>
          </a:prstGeom>
          <a:noFill/>
          <a:ln>
            <a:noFill/>
          </a:ln>
        </p:spPr>
      </p:pic>
      <p:pic>
        <p:nvPicPr>
          <p:cNvPr id="205" name="Google Shape;205;g32bda994deb_1_32"/>
          <p:cNvPicPr preferRelativeResize="0"/>
          <p:nvPr/>
        </p:nvPicPr>
        <p:blipFill>
          <a:blip r:embed="rId13">
            <a:alphaModFix/>
          </a:blip>
          <a:stretch>
            <a:fillRect/>
          </a:stretch>
        </p:blipFill>
        <p:spPr>
          <a:xfrm>
            <a:off x="1971675" y="6432950"/>
            <a:ext cx="6540198" cy="3115025"/>
          </a:xfrm>
          <a:prstGeom prst="rect">
            <a:avLst/>
          </a:prstGeom>
          <a:noFill/>
          <a:ln>
            <a:noFill/>
          </a:ln>
        </p:spPr>
      </p:pic>
      <p:sp>
        <p:nvSpPr>
          <p:cNvPr id="206" name="Google Shape;206;g32bda994deb_1_32"/>
          <p:cNvSpPr txBox="1"/>
          <p:nvPr/>
        </p:nvSpPr>
        <p:spPr>
          <a:xfrm>
            <a:off x="9156800" y="4127500"/>
            <a:ext cx="7480200" cy="12573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rPr lang="ko-KR" sz="2700">
                <a:latin typeface="Poor Story"/>
                <a:ea typeface="Poor Story"/>
                <a:cs typeface="Poor Story"/>
                <a:sym typeface="Poor Story"/>
              </a:rPr>
              <a:t>기온이 높을수록 폭염이 늘어나는 경향이 있어 보이나 기온보다는 기압과 습도에 영향을 받는 것으로 추측</a:t>
            </a:r>
            <a:endParaRPr sz="2700">
              <a:latin typeface="Poor Story"/>
              <a:ea typeface="Poor Story"/>
              <a:cs typeface="Poor Story"/>
              <a:sym typeface="Poor Story"/>
            </a:endParaRPr>
          </a:p>
        </p:txBody>
      </p:sp>
      <p:pic>
        <p:nvPicPr>
          <p:cNvPr id="207" name="Google Shape;207;g32bda994deb_1_32"/>
          <p:cNvPicPr preferRelativeResize="0"/>
          <p:nvPr/>
        </p:nvPicPr>
        <p:blipFill>
          <a:blip r:embed="rId14">
            <a:alphaModFix/>
          </a:blip>
          <a:stretch>
            <a:fillRect/>
          </a:stretch>
        </p:blipFill>
        <p:spPr>
          <a:xfrm>
            <a:off x="9082134" y="3429003"/>
            <a:ext cx="6257924" cy="576669"/>
          </a:xfrm>
          <a:prstGeom prst="rect">
            <a:avLst/>
          </a:prstGeom>
          <a:noFill/>
          <a:ln>
            <a:noFill/>
          </a:ln>
        </p:spPr>
      </p:pic>
      <p:pic>
        <p:nvPicPr>
          <p:cNvPr id="208" name="Google Shape;208;g32bda994deb_1_32"/>
          <p:cNvPicPr preferRelativeResize="0"/>
          <p:nvPr/>
        </p:nvPicPr>
        <p:blipFill>
          <a:blip r:embed="rId15">
            <a:alphaModFix/>
          </a:blip>
          <a:stretch>
            <a:fillRect/>
          </a:stretch>
        </p:blipFill>
        <p:spPr>
          <a:xfrm>
            <a:off x="9082125" y="7302075"/>
            <a:ext cx="6807300" cy="445716"/>
          </a:xfrm>
          <a:prstGeom prst="rect">
            <a:avLst/>
          </a:prstGeom>
          <a:noFill/>
          <a:ln>
            <a:noFill/>
          </a:ln>
        </p:spPr>
      </p:pic>
      <p:sp>
        <p:nvSpPr>
          <p:cNvPr id="209" name="Google Shape;209;g32bda994deb_1_32"/>
          <p:cNvSpPr txBox="1"/>
          <p:nvPr/>
        </p:nvSpPr>
        <p:spPr>
          <a:xfrm>
            <a:off x="9004400" y="7861300"/>
            <a:ext cx="7480200" cy="12573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rPr lang="ko-KR" sz="2700">
                <a:latin typeface="Poor Story"/>
                <a:ea typeface="Poor Story"/>
                <a:cs typeface="Poor Story"/>
                <a:sym typeface="Poor Story"/>
              </a:rPr>
              <a:t>기온이 상승할수록 강수량이 감소하는 경향이 있음</a:t>
            </a:r>
            <a:endParaRPr sz="2700">
              <a:latin typeface="Poor Story"/>
              <a:ea typeface="Poor Story"/>
              <a:cs typeface="Poor Story"/>
              <a:sym typeface="Poor Story"/>
            </a:endParaRPr>
          </a:p>
          <a:p>
            <a:pPr indent="0" lvl="0" marL="0" marR="0" rtl="0" algn="l">
              <a:lnSpc>
                <a:spcPct val="104580"/>
              </a:lnSpc>
              <a:spcBef>
                <a:spcPts val="0"/>
              </a:spcBef>
              <a:spcAft>
                <a:spcPts val="0"/>
              </a:spcAft>
              <a:buNone/>
            </a:pPr>
            <a:r>
              <a:rPr lang="ko-KR" sz="2700">
                <a:latin typeface="Poor Story"/>
                <a:ea typeface="Poor Story"/>
                <a:cs typeface="Poor Story"/>
                <a:sym typeface="Poor Story"/>
              </a:rPr>
              <a:t>기압,습도,대기흐름,해수면 온도 등 여러 요인의 영향을 받을것으로 보임</a:t>
            </a:r>
            <a:r>
              <a:rPr lang="ko-KR" sz="1100">
                <a:solidFill>
                  <a:schemeClr val="dk1"/>
                </a:solidFill>
              </a:rPr>
              <a:t>.</a:t>
            </a:r>
            <a:endParaRPr sz="2700">
              <a:latin typeface="Poor Story"/>
              <a:ea typeface="Poor Story"/>
              <a:cs typeface="Poor Story"/>
              <a:sym typeface="Poor Stor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213" name="Shape 213"/>
        <p:cNvGrpSpPr/>
        <p:nvPr/>
      </p:nvGrpSpPr>
      <p:grpSpPr>
        <a:xfrm>
          <a:off x="0" y="0"/>
          <a:ext cx="0" cy="0"/>
          <a:chOff x="0" y="0"/>
          <a:chExt cx="0" cy="0"/>
        </a:xfrm>
      </p:grpSpPr>
      <p:pic>
        <p:nvPicPr>
          <p:cNvPr id="214" name="Google Shape;214;g32bda994deb_1_95"/>
          <p:cNvPicPr preferRelativeResize="0"/>
          <p:nvPr/>
        </p:nvPicPr>
        <p:blipFill rotWithShape="1">
          <a:blip r:embed="rId3">
            <a:alphaModFix/>
          </a:blip>
          <a:srcRect b="0" l="0" r="0" t="0"/>
          <a:stretch/>
        </p:blipFill>
        <p:spPr>
          <a:xfrm rot="-5400000">
            <a:off x="7670800" y="279400"/>
            <a:ext cx="2590800" cy="19824700"/>
          </a:xfrm>
          <a:prstGeom prst="rect">
            <a:avLst/>
          </a:prstGeom>
          <a:noFill/>
          <a:ln>
            <a:noFill/>
          </a:ln>
        </p:spPr>
      </p:pic>
      <p:pic>
        <p:nvPicPr>
          <p:cNvPr id="215" name="Google Shape;215;g32bda994deb_1_95"/>
          <p:cNvPicPr preferRelativeResize="0"/>
          <p:nvPr/>
        </p:nvPicPr>
        <p:blipFill rotWithShape="1">
          <a:blip r:embed="rId4">
            <a:alphaModFix/>
          </a:blip>
          <a:srcRect b="0" l="0" r="0" t="0"/>
          <a:stretch/>
        </p:blipFill>
        <p:spPr>
          <a:xfrm>
            <a:off x="1498600" y="2057400"/>
            <a:ext cx="15507851" cy="3843664"/>
          </a:xfrm>
          <a:prstGeom prst="rect">
            <a:avLst/>
          </a:prstGeom>
          <a:noFill/>
          <a:ln>
            <a:noFill/>
          </a:ln>
          <a:effectLst>
            <a:outerShdw dir="2700000" dist="59794">
              <a:srgbClr val="000000">
                <a:alpha val="14900"/>
              </a:srgbClr>
            </a:outerShdw>
          </a:effectLst>
        </p:spPr>
      </p:pic>
      <p:pic>
        <p:nvPicPr>
          <p:cNvPr id="216" name="Google Shape;216;g32bda994deb_1_95"/>
          <p:cNvPicPr preferRelativeResize="0"/>
          <p:nvPr/>
        </p:nvPicPr>
        <p:blipFill rotWithShape="1">
          <a:blip r:embed="rId4">
            <a:alphaModFix/>
          </a:blip>
          <a:srcRect b="0" l="0" r="0" t="0"/>
          <a:stretch/>
        </p:blipFill>
        <p:spPr>
          <a:xfrm>
            <a:off x="1498600" y="6039235"/>
            <a:ext cx="15507851" cy="3843664"/>
          </a:xfrm>
          <a:prstGeom prst="rect">
            <a:avLst/>
          </a:prstGeom>
          <a:noFill/>
          <a:ln>
            <a:noFill/>
          </a:ln>
          <a:effectLst>
            <a:outerShdw dir="2700000" dist="59794">
              <a:srgbClr val="000000">
                <a:alpha val="14900"/>
              </a:srgbClr>
            </a:outerShdw>
          </a:effectLst>
        </p:spPr>
      </p:pic>
      <p:pic>
        <p:nvPicPr>
          <p:cNvPr id="217" name="Google Shape;217;g32bda994deb_1_95"/>
          <p:cNvPicPr preferRelativeResize="0"/>
          <p:nvPr/>
        </p:nvPicPr>
        <p:blipFill rotWithShape="1">
          <a:blip r:embed="rId5">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218" name="Google Shape;218;g32bda994deb_1_95"/>
          <p:cNvPicPr preferRelativeResize="0"/>
          <p:nvPr/>
        </p:nvPicPr>
        <p:blipFill rotWithShape="1">
          <a:blip r:embed="rId6">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219" name="Google Shape;219;g32bda994deb_1_95"/>
          <p:cNvPicPr preferRelativeResize="0"/>
          <p:nvPr/>
        </p:nvPicPr>
        <p:blipFill rotWithShape="1">
          <a:blip r:embed="rId5">
            <a:alphaModFix/>
          </a:blip>
          <a:srcRect b="0" l="0" r="0" t="0"/>
          <a:stretch/>
        </p:blipFill>
        <p:spPr>
          <a:xfrm>
            <a:off x="16738600" y="1320800"/>
            <a:ext cx="1778000" cy="1257300"/>
          </a:xfrm>
          <a:prstGeom prst="rect">
            <a:avLst/>
          </a:prstGeom>
          <a:noFill/>
          <a:ln>
            <a:noFill/>
          </a:ln>
          <a:effectLst>
            <a:outerShdw dir="2700000" dist="116386">
              <a:srgbClr val="BFB48A">
                <a:alpha val="34900"/>
              </a:srgbClr>
            </a:outerShdw>
          </a:effectLst>
        </p:spPr>
      </p:pic>
      <p:pic>
        <p:nvPicPr>
          <p:cNvPr id="220" name="Google Shape;220;g32bda994deb_1_95"/>
          <p:cNvPicPr preferRelativeResize="0"/>
          <p:nvPr/>
        </p:nvPicPr>
        <p:blipFill rotWithShape="1">
          <a:blip r:embed="rId7">
            <a:alphaModFix/>
          </a:blip>
          <a:srcRect b="0" l="0" r="0" t="0"/>
          <a:stretch/>
        </p:blipFill>
        <p:spPr>
          <a:xfrm>
            <a:off x="8724900" y="6438900"/>
            <a:ext cx="685800" cy="698500"/>
          </a:xfrm>
          <a:prstGeom prst="rect">
            <a:avLst/>
          </a:prstGeom>
          <a:noFill/>
          <a:ln>
            <a:noFill/>
          </a:ln>
        </p:spPr>
      </p:pic>
      <p:pic>
        <p:nvPicPr>
          <p:cNvPr id="221" name="Google Shape;221;g32bda994deb_1_95"/>
          <p:cNvPicPr preferRelativeResize="0"/>
          <p:nvPr/>
        </p:nvPicPr>
        <p:blipFill rotWithShape="1">
          <a:blip r:embed="rId8">
            <a:alphaModFix/>
          </a:blip>
          <a:srcRect b="0" l="0" r="0" t="0"/>
          <a:stretch/>
        </p:blipFill>
        <p:spPr>
          <a:xfrm>
            <a:off x="8724900" y="7150100"/>
            <a:ext cx="7912101" cy="2260600"/>
          </a:xfrm>
          <a:prstGeom prst="rect">
            <a:avLst/>
          </a:prstGeom>
          <a:noFill/>
          <a:ln>
            <a:noFill/>
          </a:ln>
        </p:spPr>
      </p:pic>
      <p:pic>
        <p:nvPicPr>
          <p:cNvPr id="222" name="Google Shape;222;g32bda994deb_1_95"/>
          <p:cNvPicPr preferRelativeResize="0"/>
          <p:nvPr/>
        </p:nvPicPr>
        <p:blipFill rotWithShape="1">
          <a:blip r:embed="rId9">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223" name="Google Shape;223;g32bda994deb_1_95"/>
          <p:cNvPicPr preferRelativeResize="0"/>
          <p:nvPr/>
        </p:nvPicPr>
        <p:blipFill rotWithShape="1">
          <a:blip r:embed="rId10">
            <a:alphaModFix/>
          </a:blip>
          <a:srcRect b="0" l="0" r="0" t="0"/>
          <a:stretch/>
        </p:blipFill>
        <p:spPr>
          <a:xfrm rot="1320000">
            <a:off x="12255500" y="482600"/>
            <a:ext cx="1041400" cy="1295400"/>
          </a:xfrm>
          <a:prstGeom prst="rect">
            <a:avLst/>
          </a:prstGeom>
          <a:noFill/>
          <a:ln>
            <a:noFill/>
          </a:ln>
        </p:spPr>
      </p:pic>
      <p:pic>
        <p:nvPicPr>
          <p:cNvPr id="224" name="Google Shape;224;g32bda994deb_1_95"/>
          <p:cNvPicPr preferRelativeResize="0"/>
          <p:nvPr/>
        </p:nvPicPr>
        <p:blipFill rotWithShape="1">
          <a:blip r:embed="rId11">
            <a:alphaModFix/>
          </a:blip>
          <a:srcRect b="0" l="0" r="0" t="0"/>
          <a:stretch/>
        </p:blipFill>
        <p:spPr>
          <a:xfrm>
            <a:off x="2527300" y="304800"/>
            <a:ext cx="2997200" cy="2044700"/>
          </a:xfrm>
          <a:prstGeom prst="rect">
            <a:avLst/>
          </a:prstGeom>
          <a:noFill/>
          <a:ln>
            <a:noFill/>
          </a:ln>
        </p:spPr>
      </p:pic>
      <p:sp>
        <p:nvSpPr>
          <p:cNvPr id="225" name="Google Shape;225;g32bda994deb_1_95"/>
          <p:cNvSpPr txBox="1"/>
          <p:nvPr/>
        </p:nvSpPr>
        <p:spPr>
          <a:xfrm>
            <a:off x="9550400" y="6540500"/>
            <a:ext cx="5321400" cy="635100"/>
          </a:xfrm>
          <a:prstGeom prst="rect">
            <a:avLst/>
          </a:prstGeom>
          <a:noFill/>
          <a:ln>
            <a:noFill/>
          </a:ln>
        </p:spPr>
        <p:txBody>
          <a:bodyPr anchorCtr="0" anchor="t" bIns="0" lIns="0" spcFirstLastPara="1" rIns="0" wrap="square" tIns="0">
            <a:noAutofit/>
          </a:bodyPr>
          <a:lstStyle/>
          <a:p>
            <a:pPr indent="0" lvl="0" marL="0" marR="0" rtl="0" algn="l">
              <a:lnSpc>
                <a:spcPct val="116199"/>
              </a:lnSpc>
              <a:spcBef>
                <a:spcPts val="0"/>
              </a:spcBef>
              <a:spcAft>
                <a:spcPts val="0"/>
              </a:spcAft>
              <a:buNone/>
            </a:pPr>
            <a:r>
              <a:rPr lang="ko-KR" sz="3500">
                <a:solidFill>
                  <a:srgbClr val="0EA038"/>
                </a:solidFill>
                <a:latin typeface="Calibri"/>
                <a:ea typeface="Calibri"/>
                <a:cs typeface="Calibri"/>
                <a:sym typeface="Calibri"/>
              </a:rPr>
              <a:t>폭염 &amp; 강수량 &amp; 습도</a:t>
            </a:r>
            <a:endParaRPr/>
          </a:p>
        </p:txBody>
      </p:sp>
      <p:sp>
        <p:nvSpPr>
          <p:cNvPr id="226" name="Google Shape;226;g32bda994deb_1_95"/>
          <p:cNvSpPr txBox="1"/>
          <p:nvPr/>
        </p:nvSpPr>
        <p:spPr>
          <a:xfrm>
            <a:off x="5613400" y="723900"/>
            <a:ext cx="6807300" cy="10794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비  교</a:t>
            </a:r>
            <a:endParaRPr>
              <a:latin typeface="Poor Story"/>
              <a:ea typeface="Poor Story"/>
              <a:cs typeface="Poor Story"/>
              <a:sym typeface="Poor Story"/>
            </a:endParaRPr>
          </a:p>
        </p:txBody>
      </p:sp>
      <p:pic>
        <p:nvPicPr>
          <p:cNvPr id="227" name="Google Shape;227;g32bda994deb_1_95"/>
          <p:cNvPicPr preferRelativeResize="0"/>
          <p:nvPr/>
        </p:nvPicPr>
        <p:blipFill rotWithShape="1">
          <a:blip r:embed="rId7">
            <a:alphaModFix/>
          </a:blip>
          <a:srcRect b="0" l="0" r="0" t="0"/>
          <a:stretch/>
        </p:blipFill>
        <p:spPr>
          <a:xfrm>
            <a:off x="8801100" y="2525300"/>
            <a:ext cx="685800" cy="698500"/>
          </a:xfrm>
          <a:prstGeom prst="rect">
            <a:avLst/>
          </a:prstGeom>
          <a:noFill/>
          <a:ln>
            <a:noFill/>
          </a:ln>
        </p:spPr>
      </p:pic>
      <p:pic>
        <p:nvPicPr>
          <p:cNvPr id="228" name="Google Shape;228;g32bda994deb_1_95"/>
          <p:cNvPicPr preferRelativeResize="0"/>
          <p:nvPr/>
        </p:nvPicPr>
        <p:blipFill rotWithShape="1">
          <a:blip r:embed="rId8">
            <a:alphaModFix/>
          </a:blip>
          <a:srcRect b="0" l="0" r="0" t="0"/>
          <a:stretch/>
        </p:blipFill>
        <p:spPr>
          <a:xfrm>
            <a:off x="8801100" y="3236500"/>
            <a:ext cx="7912101" cy="2260600"/>
          </a:xfrm>
          <a:prstGeom prst="rect">
            <a:avLst/>
          </a:prstGeom>
          <a:noFill/>
          <a:ln>
            <a:noFill/>
          </a:ln>
        </p:spPr>
      </p:pic>
      <p:sp>
        <p:nvSpPr>
          <p:cNvPr id="229" name="Google Shape;229;g32bda994deb_1_95"/>
          <p:cNvSpPr txBox="1"/>
          <p:nvPr/>
        </p:nvSpPr>
        <p:spPr>
          <a:xfrm>
            <a:off x="9626600" y="2626900"/>
            <a:ext cx="5321400" cy="635100"/>
          </a:xfrm>
          <a:prstGeom prst="rect">
            <a:avLst/>
          </a:prstGeom>
          <a:noFill/>
          <a:ln>
            <a:noFill/>
          </a:ln>
        </p:spPr>
        <p:txBody>
          <a:bodyPr anchorCtr="0" anchor="t" bIns="0" lIns="0" spcFirstLastPara="1" rIns="0" wrap="square" tIns="0">
            <a:noAutofit/>
          </a:bodyPr>
          <a:lstStyle/>
          <a:p>
            <a:pPr indent="0" lvl="0" marL="0" marR="0" rtl="0" algn="l">
              <a:lnSpc>
                <a:spcPct val="116199"/>
              </a:lnSpc>
              <a:spcBef>
                <a:spcPts val="0"/>
              </a:spcBef>
              <a:spcAft>
                <a:spcPts val="0"/>
              </a:spcAft>
              <a:buNone/>
            </a:pPr>
            <a:r>
              <a:rPr lang="ko-KR" sz="3500">
                <a:solidFill>
                  <a:srgbClr val="0EA038"/>
                </a:solidFill>
                <a:latin typeface="Poor Story"/>
                <a:ea typeface="Poor Story"/>
                <a:cs typeface="Poor Story"/>
                <a:sym typeface="Poor Story"/>
              </a:rPr>
              <a:t>기온과 상대 습도</a:t>
            </a:r>
            <a:endParaRPr>
              <a:latin typeface="Poor Story"/>
              <a:ea typeface="Poor Story"/>
              <a:cs typeface="Poor Story"/>
              <a:sym typeface="Poor Story"/>
            </a:endParaRPr>
          </a:p>
        </p:txBody>
      </p:sp>
      <p:pic>
        <p:nvPicPr>
          <p:cNvPr id="230" name="Google Shape;230;g32bda994deb_1_95"/>
          <p:cNvPicPr preferRelativeResize="0"/>
          <p:nvPr/>
        </p:nvPicPr>
        <p:blipFill>
          <a:blip r:embed="rId12">
            <a:alphaModFix/>
          </a:blip>
          <a:stretch>
            <a:fillRect/>
          </a:stretch>
        </p:blipFill>
        <p:spPr>
          <a:xfrm>
            <a:off x="2124075" y="2443525"/>
            <a:ext cx="6257925" cy="3071450"/>
          </a:xfrm>
          <a:prstGeom prst="rect">
            <a:avLst/>
          </a:prstGeom>
          <a:noFill/>
          <a:ln>
            <a:noFill/>
          </a:ln>
        </p:spPr>
      </p:pic>
      <p:pic>
        <p:nvPicPr>
          <p:cNvPr id="231" name="Google Shape;231;g32bda994deb_1_95"/>
          <p:cNvPicPr preferRelativeResize="0"/>
          <p:nvPr/>
        </p:nvPicPr>
        <p:blipFill>
          <a:blip r:embed="rId13">
            <a:alphaModFix/>
          </a:blip>
          <a:stretch>
            <a:fillRect/>
          </a:stretch>
        </p:blipFill>
        <p:spPr>
          <a:xfrm>
            <a:off x="2124075" y="6332097"/>
            <a:ext cx="6257924" cy="3320627"/>
          </a:xfrm>
          <a:prstGeom prst="rect">
            <a:avLst/>
          </a:prstGeom>
          <a:noFill/>
          <a:ln>
            <a:noFill/>
          </a:ln>
        </p:spPr>
      </p:pic>
      <p:sp>
        <p:nvSpPr>
          <p:cNvPr id="232" name="Google Shape;232;g32bda994deb_1_95"/>
          <p:cNvSpPr txBox="1"/>
          <p:nvPr/>
        </p:nvSpPr>
        <p:spPr>
          <a:xfrm>
            <a:off x="9156800" y="4127500"/>
            <a:ext cx="7480200" cy="1257300"/>
          </a:xfrm>
          <a:prstGeom prst="rect">
            <a:avLst/>
          </a:prstGeom>
          <a:noFill/>
          <a:ln>
            <a:noFill/>
          </a:ln>
        </p:spPr>
        <p:txBody>
          <a:bodyPr anchorCtr="0" anchor="t" bIns="0" lIns="0" spcFirstLastPara="1" rIns="0" wrap="square" tIns="0">
            <a:noAutofit/>
          </a:bodyPr>
          <a:lstStyle/>
          <a:p>
            <a:pPr indent="0" lvl="0" marL="0" marR="0" rtl="0" algn="l">
              <a:lnSpc>
                <a:spcPct val="104580"/>
              </a:lnSpc>
              <a:spcBef>
                <a:spcPts val="0"/>
              </a:spcBef>
              <a:spcAft>
                <a:spcPts val="0"/>
              </a:spcAft>
              <a:buNone/>
            </a:pPr>
            <a:r>
              <a:rPr lang="ko-KR" sz="2700">
                <a:latin typeface="Poor Story"/>
                <a:ea typeface="Poor Story"/>
                <a:cs typeface="Poor Story"/>
                <a:sym typeface="Poor Story"/>
              </a:rPr>
              <a:t>기온이 상승할수록 습도가 다소 증가하는 경향은 있지만 강한 연관성은 없음 </a:t>
            </a:r>
            <a:endParaRPr sz="2700">
              <a:latin typeface="Poor Story"/>
              <a:ea typeface="Poor Story"/>
              <a:cs typeface="Poor Story"/>
              <a:sym typeface="Poor Story"/>
            </a:endParaRPr>
          </a:p>
        </p:txBody>
      </p:sp>
      <p:pic>
        <p:nvPicPr>
          <p:cNvPr id="233" name="Google Shape;233;g32bda994deb_1_95"/>
          <p:cNvPicPr preferRelativeResize="0"/>
          <p:nvPr/>
        </p:nvPicPr>
        <p:blipFill>
          <a:blip r:embed="rId14">
            <a:alphaModFix/>
          </a:blip>
          <a:stretch>
            <a:fillRect/>
          </a:stretch>
        </p:blipFill>
        <p:spPr>
          <a:xfrm>
            <a:off x="9228375" y="3352800"/>
            <a:ext cx="6205170" cy="484775"/>
          </a:xfrm>
          <a:prstGeom prst="rect">
            <a:avLst/>
          </a:prstGeom>
          <a:noFill/>
          <a:ln>
            <a:noFill/>
          </a:ln>
        </p:spPr>
      </p:pic>
      <p:sp>
        <p:nvSpPr>
          <p:cNvPr id="234" name="Google Shape;234;g32bda994deb_1_95"/>
          <p:cNvSpPr txBox="1"/>
          <p:nvPr/>
        </p:nvSpPr>
        <p:spPr>
          <a:xfrm>
            <a:off x="9029700" y="7785100"/>
            <a:ext cx="7759800" cy="111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ko-KR" sz="2800">
                <a:solidFill>
                  <a:schemeClr val="dk1"/>
                </a:solidFill>
                <a:latin typeface="Poor Story"/>
                <a:ea typeface="Poor Story"/>
                <a:cs typeface="Poor Story"/>
                <a:sym typeface="Poor Story"/>
              </a:rPr>
              <a:t>평균 기온 상승과 폭염 증가는 명확하게 나타나고 있으며, </a:t>
            </a:r>
            <a:endParaRPr sz="2800">
              <a:solidFill>
                <a:schemeClr val="dk1"/>
              </a:solidFill>
              <a:latin typeface="Poor Story"/>
              <a:ea typeface="Poor Story"/>
              <a:cs typeface="Poor Story"/>
              <a:sym typeface="Poor Story"/>
            </a:endParaRPr>
          </a:p>
          <a:p>
            <a:pPr indent="0" lvl="0" marL="0" rtl="0" algn="l">
              <a:spcBef>
                <a:spcPts val="0"/>
              </a:spcBef>
              <a:spcAft>
                <a:spcPts val="0"/>
              </a:spcAft>
              <a:buClr>
                <a:schemeClr val="dk1"/>
              </a:buClr>
              <a:buSzPts val="1100"/>
              <a:buFont typeface="Arial"/>
              <a:buNone/>
            </a:pPr>
            <a:r>
              <a:rPr lang="ko-KR" sz="2800">
                <a:solidFill>
                  <a:schemeClr val="dk1"/>
                </a:solidFill>
                <a:latin typeface="Poor Story"/>
                <a:ea typeface="Poor Story"/>
                <a:cs typeface="Poor Story"/>
                <a:sym typeface="Poor Story"/>
              </a:rPr>
              <a:t>강수량과 습도는 변동성이 높아 단기적인 예측이 어려움.</a:t>
            </a:r>
            <a:endParaRPr sz="2700">
              <a:latin typeface="Poor Story"/>
              <a:ea typeface="Poor Story"/>
              <a:cs typeface="Poor Story"/>
              <a:sym typeface="Poor Sto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238" name="Shape 238"/>
        <p:cNvGrpSpPr/>
        <p:nvPr/>
      </p:nvGrpSpPr>
      <p:grpSpPr>
        <a:xfrm>
          <a:off x="0" y="0"/>
          <a:ext cx="0" cy="0"/>
          <a:chOff x="0" y="0"/>
          <a:chExt cx="0" cy="0"/>
        </a:xfrm>
      </p:grpSpPr>
      <p:pic>
        <p:nvPicPr>
          <p:cNvPr id="239" name="Google Shape;239;g32bda994deb_1_138"/>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240" name="Google Shape;240;g32bda994deb_1_138"/>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241" name="Google Shape;241;g32bda994deb_1_138"/>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242" name="Google Shape;242;g32bda994deb_1_138"/>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243" name="Google Shape;243;g32bda994deb_1_138"/>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244" name="Google Shape;244;g32bda994deb_1_138"/>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245" name="Google Shape;245;g32bda994deb_1_138"/>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246" name="Google Shape;246;g32bda994deb_1_138"/>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247" name="Google Shape;247;g32bda994deb_1_138"/>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248" name="Google Shape;248;g32bda994deb_1_138"/>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2012년</a:t>
            </a:r>
            <a:endParaRPr>
              <a:latin typeface="Poor Story"/>
              <a:ea typeface="Poor Story"/>
              <a:cs typeface="Poor Story"/>
              <a:sym typeface="Poor Story"/>
            </a:endParaRPr>
          </a:p>
        </p:txBody>
      </p:sp>
      <p:pic>
        <p:nvPicPr>
          <p:cNvPr id="249" name="Google Shape;249;g32bda994deb_1_138"/>
          <p:cNvPicPr preferRelativeResize="0"/>
          <p:nvPr/>
        </p:nvPicPr>
        <p:blipFill>
          <a:blip r:embed="rId11">
            <a:alphaModFix/>
          </a:blip>
          <a:stretch>
            <a:fillRect/>
          </a:stretch>
        </p:blipFill>
        <p:spPr>
          <a:xfrm>
            <a:off x="1700213" y="922325"/>
            <a:ext cx="3533775" cy="1266825"/>
          </a:xfrm>
          <a:prstGeom prst="rect">
            <a:avLst/>
          </a:prstGeom>
          <a:noFill/>
          <a:ln>
            <a:noFill/>
          </a:ln>
          <a:effectLst>
            <a:outerShdw dir="2700000" dist="127546">
              <a:srgbClr val="000000">
                <a:alpha val="14900"/>
              </a:srgbClr>
            </a:outerShdw>
          </a:effectLst>
        </p:spPr>
      </p:pic>
      <p:pic>
        <p:nvPicPr>
          <p:cNvPr id="250" name="Google Shape;250;g32bda994deb_1_138"/>
          <p:cNvPicPr preferRelativeResize="0"/>
          <p:nvPr/>
        </p:nvPicPr>
        <p:blipFill>
          <a:blip r:embed="rId12">
            <a:alphaModFix/>
          </a:blip>
          <a:stretch>
            <a:fillRect/>
          </a:stretch>
        </p:blipFill>
        <p:spPr>
          <a:xfrm>
            <a:off x="2876975" y="1978651"/>
            <a:ext cx="12969751" cy="7316875"/>
          </a:xfrm>
          <a:prstGeom prst="rect">
            <a:avLst/>
          </a:prstGeom>
          <a:noFill/>
          <a:ln>
            <a:noFill/>
          </a:ln>
        </p:spPr>
      </p:pic>
      <p:pic>
        <p:nvPicPr>
          <p:cNvPr id="251" name="Google Shape;251;g32bda994deb_1_138"/>
          <p:cNvPicPr preferRelativeResize="0"/>
          <p:nvPr/>
        </p:nvPicPr>
        <p:blipFill>
          <a:blip r:embed="rId13">
            <a:alphaModFix/>
          </a:blip>
          <a:stretch>
            <a:fillRect/>
          </a:stretch>
        </p:blipFill>
        <p:spPr>
          <a:xfrm>
            <a:off x="8216625" y="4762263"/>
            <a:ext cx="986925" cy="997525"/>
          </a:xfrm>
          <a:prstGeom prst="rect">
            <a:avLst/>
          </a:prstGeom>
          <a:noFill/>
          <a:ln>
            <a:noFill/>
          </a:ln>
        </p:spPr>
      </p:pic>
      <p:pic>
        <p:nvPicPr>
          <p:cNvPr id="252" name="Google Shape;252;g32bda994deb_1_138"/>
          <p:cNvPicPr preferRelativeResize="0"/>
          <p:nvPr/>
        </p:nvPicPr>
        <p:blipFill>
          <a:blip r:embed="rId13">
            <a:alphaModFix/>
          </a:blip>
          <a:stretch>
            <a:fillRect/>
          </a:stretch>
        </p:blipFill>
        <p:spPr>
          <a:xfrm>
            <a:off x="7633000" y="7425788"/>
            <a:ext cx="986925" cy="997525"/>
          </a:xfrm>
          <a:prstGeom prst="rect">
            <a:avLst/>
          </a:prstGeom>
          <a:noFill/>
          <a:ln>
            <a:noFill/>
          </a:ln>
        </p:spPr>
      </p:pic>
      <p:pic>
        <p:nvPicPr>
          <p:cNvPr id="253" name="Google Shape;253;g32bda994deb_1_138"/>
          <p:cNvPicPr preferRelativeResize="0"/>
          <p:nvPr/>
        </p:nvPicPr>
        <p:blipFill>
          <a:blip r:embed="rId13">
            <a:alphaModFix/>
          </a:blip>
          <a:stretch>
            <a:fillRect/>
          </a:stretch>
        </p:blipFill>
        <p:spPr>
          <a:xfrm>
            <a:off x="11184100" y="7425788"/>
            <a:ext cx="986925" cy="997525"/>
          </a:xfrm>
          <a:prstGeom prst="rect">
            <a:avLst/>
          </a:prstGeom>
          <a:noFill/>
          <a:ln>
            <a:noFill/>
          </a:ln>
        </p:spPr>
      </p:pic>
      <p:pic>
        <p:nvPicPr>
          <p:cNvPr id="254" name="Google Shape;254;g32bda994deb_1_138"/>
          <p:cNvPicPr preferRelativeResize="0"/>
          <p:nvPr/>
        </p:nvPicPr>
        <p:blipFill>
          <a:blip r:embed="rId13">
            <a:alphaModFix/>
          </a:blip>
          <a:stretch>
            <a:fillRect/>
          </a:stretch>
        </p:blipFill>
        <p:spPr>
          <a:xfrm>
            <a:off x="11776575" y="5435938"/>
            <a:ext cx="986925" cy="997525"/>
          </a:xfrm>
          <a:prstGeom prst="rect">
            <a:avLst/>
          </a:prstGeom>
          <a:noFill/>
          <a:ln>
            <a:noFill/>
          </a:ln>
        </p:spPr>
      </p:pic>
      <p:pic>
        <p:nvPicPr>
          <p:cNvPr id="255" name="Google Shape;255;g32bda994deb_1_138"/>
          <p:cNvPicPr preferRelativeResize="0"/>
          <p:nvPr/>
        </p:nvPicPr>
        <p:blipFill>
          <a:blip r:embed="rId13">
            <a:alphaModFix/>
          </a:blip>
          <a:stretch>
            <a:fillRect/>
          </a:stretch>
        </p:blipFill>
        <p:spPr>
          <a:xfrm>
            <a:off x="14714400" y="2362838"/>
            <a:ext cx="986925" cy="99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259" name="Shape 259"/>
        <p:cNvGrpSpPr/>
        <p:nvPr/>
      </p:nvGrpSpPr>
      <p:grpSpPr>
        <a:xfrm>
          <a:off x="0" y="0"/>
          <a:ext cx="0" cy="0"/>
          <a:chOff x="0" y="0"/>
          <a:chExt cx="0" cy="0"/>
        </a:xfrm>
      </p:grpSpPr>
      <p:pic>
        <p:nvPicPr>
          <p:cNvPr id="260" name="Google Shape;260;g32bda994deb_1_240"/>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261" name="Google Shape;261;g32bda994deb_1_240"/>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262" name="Google Shape;262;g32bda994deb_1_240"/>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263" name="Google Shape;263;g32bda994deb_1_240"/>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264" name="Google Shape;264;g32bda994deb_1_240"/>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265" name="Google Shape;265;g32bda994deb_1_240"/>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266" name="Google Shape;266;g32bda994deb_1_240"/>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267" name="Google Shape;267;g32bda994deb_1_240"/>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268" name="Google Shape;268;g32bda994deb_1_240"/>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269" name="Google Shape;269;g32bda994deb_1_240"/>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2012년</a:t>
            </a:r>
            <a:endParaRPr>
              <a:latin typeface="Poor Story"/>
              <a:ea typeface="Poor Story"/>
              <a:cs typeface="Poor Story"/>
              <a:sym typeface="Poor Story"/>
            </a:endParaRPr>
          </a:p>
        </p:txBody>
      </p:sp>
      <p:pic>
        <p:nvPicPr>
          <p:cNvPr id="270" name="Google Shape;270;g32bda994deb_1_240"/>
          <p:cNvPicPr preferRelativeResize="0"/>
          <p:nvPr/>
        </p:nvPicPr>
        <p:blipFill>
          <a:blip r:embed="rId11">
            <a:alphaModFix/>
          </a:blip>
          <a:stretch>
            <a:fillRect/>
          </a:stretch>
        </p:blipFill>
        <p:spPr>
          <a:xfrm>
            <a:off x="1700200" y="1544363"/>
            <a:ext cx="3533775" cy="1266825"/>
          </a:xfrm>
          <a:prstGeom prst="rect">
            <a:avLst/>
          </a:prstGeom>
          <a:noFill/>
          <a:ln>
            <a:noFill/>
          </a:ln>
          <a:effectLst>
            <a:outerShdw dir="2700000" dist="127546">
              <a:srgbClr val="000000">
                <a:alpha val="14900"/>
              </a:srgbClr>
            </a:outerShdw>
          </a:effectLst>
        </p:spPr>
      </p:pic>
      <p:pic>
        <p:nvPicPr>
          <p:cNvPr id="271" name="Google Shape;271;g32bda994deb_1_240"/>
          <p:cNvPicPr preferRelativeResize="0"/>
          <p:nvPr/>
        </p:nvPicPr>
        <p:blipFill>
          <a:blip r:embed="rId12">
            <a:alphaModFix/>
          </a:blip>
          <a:stretch>
            <a:fillRect/>
          </a:stretch>
        </p:blipFill>
        <p:spPr>
          <a:xfrm>
            <a:off x="437863" y="3172488"/>
            <a:ext cx="8963025" cy="5172075"/>
          </a:xfrm>
          <a:prstGeom prst="rect">
            <a:avLst/>
          </a:prstGeom>
          <a:noFill/>
          <a:ln>
            <a:noFill/>
          </a:ln>
        </p:spPr>
      </p:pic>
      <p:pic>
        <p:nvPicPr>
          <p:cNvPr id="272" name="Google Shape;272;g32bda994deb_1_240"/>
          <p:cNvPicPr preferRelativeResize="0"/>
          <p:nvPr/>
        </p:nvPicPr>
        <p:blipFill>
          <a:blip r:embed="rId13">
            <a:alphaModFix/>
          </a:blip>
          <a:stretch>
            <a:fillRect/>
          </a:stretch>
        </p:blipFill>
        <p:spPr>
          <a:xfrm>
            <a:off x="9432050" y="5489563"/>
            <a:ext cx="8753475" cy="5534025"/>
          </a:xfrm>
          <a:prstGeom prst="rect">
            <a:avLst/>
          </a:prstGeom>
          <a:noFill/>
          <a:ln>
            <a:noFill/>
          </a:ln>
        </p:spPr>
      </p:pic>
      <p:pic>
        <p:nvPicPr>
          <p:cNvPr id="273" name="Google Shape;273;g32bda994deb_1_240"/>
          <p:cNvPicPr preferRelativeResize="0"/>
          <p:nvPr/>
        </p:nvPicPr>
        <p:blipFill>
          <a:blip r:embed="rId14">
            <a:alphaModFix/>
          </a:blip>
          <a:stretch>
            <a:fillRect/>
          </a:stretch>
        </p:blipFill>
        <p:spPr>
          <a:xfrm>
            <a:off x="9248488" y="1816200"/>
            <a:ext cx="8963025" cy="38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ECFF"/>
        </a:solidFill>
      </p:bgPr>
    </p:bg>
    <p:spTree>
      <p:nvGrpSpPr>
        <p:cNvPr id="277" name="Shape 277"/>
        <p:cNvGrpSpPr/>
        <p:nvPr/>
      </p:nvGrpSpPr>
      <p:grpSpPr>
        <a:xfrm>
          <a:off x="0" y="0"/>
          <a:ext cx="0" cy="0"/>
          <a:chOff x="0" y="0"/>
          <a:chExt cx="0" cy="0"/>
        </a:xfrm>
      </p:grpSpPr>
      <p:pic>
        <p:nvPicPr>
          <p:cNvPr id="278" name="Google Shape;278;g32bda994deb_1_165"/>
          <p:cNvPicPr preferRelativeResize="0"/>
          <p:nvPr/>
        </p:nvPicPr>
        <p:blipFill rotWithShape="1">
          <a:blip r:embed="rId3">
            <a:alphaModFix/>
          </a:blip>
          <a:srcRect b="0" l="0" r="0" t="0"/>
          <a:stretch/>
        </p:blipFill>
        <p:spPr>
          <a:xfrm rot="-5400000">
            <a:off x="7975600" y="88900"/>
            <a:ext cx="2590800" cy="19824700"/>
          </a:xfrm>
          <a:prstGeom prst="rect">
            <a:avLst/>
          </a:prstGeom>
          <a:noFill/>
          <a:ln>
            <a:noFill/>
          </a:ln>
        </p:spPr>
      </p:pic>
      <p:pic>
        <p:nvPicPr>
          <p:cNvPr id="279" name="Google Shape;279;g32bda994deb_1_165"/>
          <p:cNvPicPr preferRelativeResize="0"/>
          <p:nvPr/>
        </p:nvPicPr>
        <p:blipFill rotWithShape="1">
          <a:blip r:embed="rId4">
            <a:alphaModFix/>
          </a:blip>
          <a:srcRect b="0" l="0" r="0" t="0"/>
          <a:stretch/>
        </p:blipFill>
        <p:spPr>
          <a:xfrm>
            <a:off x="1244600" y="1284150"/>
            <a:ext cx="15786100" cy="8293100"/>
          </a:xfrm>
          <a:prstGeom prst="rect">
            <a:avLst/>
          </a:prstGeom>
          <a:noFill/>
          <a:ln>
            <a:noFill/>
          </a:ln>
          <a:effectLst>
            <a:outerShdw dir="2700000" dist="127546">
              <a:srgbClr val="000000">
                <a:alpha val="14900"/>
              </a:srgbClr>
            </a:outerShdw>
          </a:effectLst>
        </p:spPr>
      </p:pic>
      <p:pic>
        <p:nvPicPr>
          <p:cNvPr id="280" name="Google Shape;280;g32bda994deb_1_165"/>
          <p:cNvPicPr preferRelativeResize="0"/>
          <p:nvPr/>
        </p:nvPicPr>
        <p:blipFill rotWithShape="1">
          <a:blip r:embed="rId5">
            <a:alphaModFix/>
          </a:blip>
          <a:srcRect b="0" l="0" r="0" t="0"/>
          <a:stretch/>
        </p:blipFill>
        <p:spPr>
          <a:xfrm>
            <a:off x="5435600" y="571500"/>
            <a:ext cx="7404100" cy="1295400"/>
          </a:xfrm>
          <a:prstGeom prst="rect">
            <a:avLst/>
          </a:prstGeom>
          <a:noFill/>
          <a:ln>
            <a:noFill/>
          </a:ln>
          <a:effectLst>
            <a:outerShdw dir="2700000" dist="70023">
              <a:srgbClr val="BFB48A">
                <a:alpha val="32940"/>
              </a:srgbClr>
            </a:outerShdw>
          </a:effectLst>
        </p:spPr>
      </p:pic>
      <p:pic>
        <p:nvPicPr>
          <p:cNvPr id="281" name="Google Shape;281;g32bda994deb_1_165"/>
          <p:cNvPicPr preferRelativeResize="0"/>
          <p:nvPr/>
        </p:nvPicPr>
        <p:blipFill rotWithShape="1">
          <a:blip r:embed="rId6">
            <a:alphaModFix/>
          </a:blip>
          <a:srcRect b="0" l="0" r="0" t="0"/>
          <a:stretch/>
        </p:blipFill>
        <p:spPr>
          <a:xfrm>
            <a:off x="1663700" y="-177800"/>
            <a:ext cx="1778000" cy="1257300"/>
          </a:xfrm>
          <a:prstGeom prst="rect">
            <a:avLst/>
          </a:prstGeom>
          <a:noFill/>
          <a:ln>
            <a:noFill/>
          </a:ln>
          <a:effectLst>
            <a:outerShdw dir="2700000" dist="116386">
              <a:srgbClr val="BFB48A">
                <a:alpha val="34900"/>
              </a:srgbClr>
            </a:outerShdw>
          </a:effectLst>
        </p:spPr>
      </p:pic>
      <p:pic>
        <p:nvPicPr>
          <p:cNvPr id="282" name="Google Shape;282;g32bda994deb_1_165"/>
          <p:cNvPicPr preferRelativeResize="0"/>
          <p:nvPr/>
        </p:nvPicPr>
        <p:blipFill rotWithShape="1">
          <a:blip r:embed="rId7">
            <a:alphaModFix/>
          </a:blip>
          <a:srcRect b="0" l="0" r="0" t="0"/>
          <a:stretch/>
        </p:blipFill>
        <p:spPr>
          <a:xfrm>
            <a:off x="-482600" y="876300"/>
            <a:ext cx="1981200" cy="1358900"/>
          </a:xfrm>
          <a:prstGeom prst="rect">
            <a:avLst/>
          </a:prstGeom>
          <a:noFill/>
          <a:ln>
            <a:noFill/>
          </a:ln>
          <a:effectLst>
            <a:outerShdw dir="2700000" dist="73438">
              <a:srgbClr val="000000">
                <a:alpha val="15690"/>
              </a:srgbClr>
            </a:outerShdw>
          </a:effectLst>
        </p:spPr>
      </p:pic>
      <p:pic>
        <p:nvPicPr>
          <p:cNvPr id="283" name="Google Shape;283;g32bda994deb_1_165"/>
          <p:cNvPicPr preferRelativeResize="0"/>
          <p:nvPr/>
        </p:nvPicPr>
        <p:blipFill rotWithShape="1">
          <a:blip r:embed="rId6">
            <a:alphaModFix/>
          </a:blip>
          <a:srcRect b="0" l="0" r="0" t="0"/>
          <a:stretch/>
        </p:blipFill>
        <p:spPr>
          <a:xfrm>
            <a:off x="16510000" y="457200"/>
            <a:ext cx="1778000" cy="1257300"/>
          </a:xfrm>
          <a:prstGeom prst="rect">
            <a:avLst/>
          </a:prstGeom>
          <a:noFill/>
          <a:ln>
            <a:noFill/>
          </a:ln>
          <a:effectLst>
            <a:outerShdw dir="2700000" dist="116386">
              <a:srgbClr val="BFB48A">
                <a:alpha val="34900"/>
              </a:srgbClr>
            </a:outerShdw>
          </a:effectLst>
        </p:spPr>
      </p:pic>
      <p:pic>
        <p:nvPicPr>
          <p:cNvPr id="284" name="Google Shape;284;g32bda994deb_1_165"/>
          <p:cNvPicPr preferRelativeResize="0"/>
          <p:nvPr/>
        </p:nvPicPr>
        <p:blipFill rotWithShape="1">
          <a:blip r:embed="rId8">
            <a:alphaModFix/>
          </a:blip>
          <a:srcRect b="0" l="0" r="0" t="0"/>
          <a:stretch/>
        </p:blipFill>
        <p:spPr>
          <a:xfrm>
            <a:off x="15176500" y="8064500"/>
            <a:ext cx="4203700" cy="2959100"/>
          </a:xfrm>
          <a:prstGeom prst="rect">
            <a:avLst/>
          </a:prstGeom>
          <a:noFill/>
          <a:ln>
            <a:noFill/>
          </a:ln>
        </p:spPr>
      </p:pic>
      <p:pic>
        <p:nvPicPr>
          <p:cNvPr id="285" name="Google Shape;285;g32bda994deb_1_165"/>
          <p:cNvPicPr preferRelativeResize="0"/>
          <p:nvPr/>
        </p:nvPicPr>
        <p:blipFill rotWithShape="1">
          <a:blip r:embed="rId9">
            <a:alphaModFix/>
          </a:blip>
          <a:srcRect b="0" l="0" r="0" t="0"/>
          <a:stretch/>
        </p:blipFill>
        <p:spPr>
          <a:xfrm rot="-1200000">
            <a:off x="254000" y="8051800"/>
            <a:ext cx="1905000" cy="1968500"/>
          </a:xfrm>
          <a:prstGeom prst="rect">
            <a:avLst/>
          </a:prstGeom>
          <a:noFill/>
          <a:ln>
            <a:noFill/>
          </a:ln>
        </p:spPr>
      </p:pic>
      <p:pic>
        <p:nvPicPr>
          <p:cNvPr id="286" name="Google Shape;286;g32bda994deb_1_165"/>
          <p:cNvPicPr preferRelativeResize="0"/>
          <p:nvPr/>
        </p:nvPicPr>
        <p:blipFill rotWithShape="1">
          <a:blip r:embed="rId10">
            <a:alphaModFix/>
          </a:blip>
          <a:srcRect b="0" l="0" r="0" t="0"/>
          <a:stretch/>
        </p:blipFill>
        <p:spPr>
          <a:xfrm rot="660000">
            <a:off x="12369800" y="571500"/>
            <a:ext cx="965200" cy="1231900"/>
          </a:xfrm>
          <a:prstGeom prst="rect">
            <a:avLst/>
          </a:prstGeom>
          <a:noFill/>
          <a:ln>
            <a:noFill/>
          </a:ln>
        </p:spPr>
      </p:pic>
      <p:sp>
        <p:nvSpPr>
          <p:cNvPr id="287" name="Google Shape;287;g32bda994deb_1_165"/>
          <p:cNvSpPr txBox="1"/>
          <p:nvPr/>
        </p:nvSpPr>
        <p:spPr>
          <a:xfrm>
            <a:off x="5600700" y="723900"/>
            <a:ext cx="7150200" cy="10923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lang="ko-KR" sz="6100">
                <a:latin typeface="Poor Story"/>
                <a:ea typeface="Poor Story"/>
                <a:cs typeface="Poor Story"/>
                <a:sym typeface="Poor Story"/>
              </a:rPr>
              <a:t>2013년</a:t>
            </a:r>
            <a:endParaRPr>
              <a:latin typeface="Poor Story"/>
              <a:ea typeface="Poor Story"/>
              <a:cs typeface="Poor Story"/>
              <a:sym typeface="Poor Story"/>
            </a:endParaRPr>
          </a:p>
        </p:txBody>
      </p:sp>
      <p:pic>
        <p:nvPicPr>
          <p:cNvPr id="288" name="Google Shape;288;g32bda994deb_1_165"/>
          <p:cNvPicPr preferRelativeResize="0"/>
          <p:nvPr/>
        </p:nvPicPr>
        <p:blipFill>
          <a:blip r:embed="rId11">
            <a:alphaModFix/>
          </a:blip>
          <a:stretch>
            <a:fillRect/>
          </a:stretch>
        </p:blipFill>
        <p:spPr>
          <a:xfrm>
            <a:off x="1700200" y="1544363"/>
            <a:ext cx="3533775" cy="1266825"/>
          </a:xfrm>
          <a:prstGeom prst="rect">
            <a:avLst/>
          </a:prstGeom>
          <a:noFill/>
          <a:ln>
            <a:noFill/>
          </a:ln>
          <a:effectLst>
            <a:outerShdw dir="2700000" dist="127546">
              <a:srgbClr val="000000">
                <a:alpha val="14900"/>
              </a:srgbClr>
            </a:outerShdw>
          </a:effectLst>
        </p:spPr>
      </p:pic>
      <p:pic>
        <p:nvPicPr>
          <p:cNvPr id="289" name="Google Shape;289;g32bda994deb_1_165"/>
          <p:cNvPicPr preferRelativeResize="0"/>
          <p:nvPr/>
        </p:nvPicPr>
        <p:blipFill>
          <a:blip r:embed="rId12">
            <a:alphaModFix/>
          </a:blip>
          <a:stretch>
            <a:fillRect/>
          </a:stretch>
        </p:blipFill>
        <p:spPr>
          <a:xfrm>
            <a:off x="4442089" y="2811200"/>
            <a:ext cx="9857224" cy="6443899"/>
          </a:xfrm>
          <a:prstGeom prst="rect">
            <a:avLst/>
          </a:prstGeom>
          <a:noFill/>
          <a:ln>
            <a:noFill/>
          </a:ln>
          <a:effectLst>
            <a:outerShdw dir="2700000" dist="127546">
              <a:srgbClr val="000000">
                <a:alpha val="14900"/>
              </a:srgbClr>
            </a:outerShdw>
          </a:effectLst>
        </p:spPr>
      </p:pic>
      <p:pic>
        <p:nvPicPr>
          <p:cNvPr id="290" name="Google Shape;290;g32bda994deb_1_165"/>
          <p:cNvPicPr preferRelativeResize="0"/>
          <p:nvPr/>
        </p:nvPicPr>
        <p:blipFill>
          <a:blip r:embed="rId13">
            <a:alphaModFix/>
          </a:blip>
          <a:stretch>
            <a:fillRect/>
          </a:stretch>
        </p:blipFill>
        <p:spPr>
          <a:xfrm>
            <a:off x="4530500" y="571500"/>
            <a:ext cx="9226999" cy="10287001"/>
          </a:xfrm>
          <a:prstGeom prst="rect">
            <a:avLst/>
          </a:prstGeom>
          <a:noFill/>
          <a:ln>
            <a:noFill/>
          </a:ln>
          <a:effectLst>
            <a:outerShdw dir="2700000" dist="127546">
              <a:srgbClr val="000000">
                <a:alpha val="14900"/>
              </a:srgbClr>
            </a:outerShdw>
          </a:effectLst>
        </p:spPr>
      </p:pic>
      <p:pic>
        <p:nvPicPr>
          <p:cNvPr id="291" name="Google Shape;291;g32bda994deb_1_165"/>
          <p:cNvPicPr preferRelativeResize="0"/>
          <p:nvPr/>
        </p:nvPicPr>
        <p:blipFill>
          <a:blip r:embed="rId14">
            <a:alphaModFix/>
          </a:blip>
          <a:stretch>
            <a:fillRect/>
          </a:stretch>
        </p:blipFill>
        <p:spPr>
          <a:xfrm>
            <a:off x="584200" y="953950"/>
            <a:ext cx="17106900" cy="895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KDP-42</dc:creator>
</cp:coreProperties>
</file>